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196"/>
    <a:srgbClr val="330867"/>
    <a:srgbClr val="30CFD0"/>
    <a:srgbClr val="1CB5E0"/>
    <a:srgbClr val="0000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43" autoAdjust="0"/>
    <p:restoredTop sz="94660"/>
  </p:normalViewPr>
  <p:slideViewPr>
    <p:cSldViewPr snapToGrid="0" showGuides="1">
      <p:cViewPr>
        <p:scale>
          <a:sx n="33" d="100"/>
          <a:sy n="33" d="100"/>
        </p:scale>
        <p:origin x="2564" y="18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A09B2-E105-48A5-F475-088F7E4486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70AB0C-20C1-B970-6FA0-8670A6934B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129026-64A3-06F2-4448-B223046B9CFA}"/>
              </a:ext>
            </a:extLst>
          </p:cNvPr>
          <p:cNvSpPr>
            <a:spLocks noGrp="1"/>
          </p:cNvSpPr>
          <p:nvPr>
            <p:ph type="dt" sz="half" idx="10"/>
          </p:nvPr>
        </p:nvSpPr>
        <p:spPr/>
        <p:txBody>
          <a:bodyPr/>
          <a:lstStyle/>
          <a:p>
            <a:fld id="{32014F07-8F1E-4EFC-8353-A07786A065A6}" type="datetimeFigureOut">
              <a:rPr lang="en-US" smtClean="0"/>
              <a:t>15-Jan-24</a:t>
            </a:fld>
            <a:endParaRPr lang="en-US"/>
          </a:p>
        </p:txBody>
      </p:sp>
      <p:sp>
        <p:nvSpPr>
          <p:cNvPr id="5" name="Footer Placeholder 4">
            <a:extLst>
              <a:ext uri="{FF2B5EF4-FFF2-40B4-BE49-F238E27FC236}">
                <a16:creationId xmlns:a16="http://schemas.microsoft.com/office/drawing/2014/main" id="{F986F53A-6AEC-CF99-D9AD-2C8ED2B7E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B0935-5B2D-2199-9EA6-D654A66B5572}"/>
              </a:ext>
            </a:extLst>
          </p:cNvPr>
          <p:cNvSpPr>
            <a:spLocks noGrp="1"/>
          </p:cNvSpPr>
          <p:nvPr>
            <p:ph type="sldNum" sz="quarter" idx="12"/>
          </p:nvPr>
        </p:nvSpPr>
        <p:spPr/>
        <p:txBody>
          <a:bodyPr/>
          <a:lstStyle/>
          <a:p>
            <a:fld id="{46A738FE-FA51-4434-9E8B-3EEB616266F2}" type="slidenum">
              <a:rPr lang="en-US" smtClean="0"/>
              <a:t>‹#›</a:t>
            </a:fld>
            <a:endParaRPr lang="en-US"/>
          </a:p>
        </p:txBody>
      </p:sp>
    </p:spTree>
    <p:extLst>
      <p:ext uri="{BB962C8B-B14F-4D97-AF65-F5344CB8AC3E}">
        <p14:creationId xmlns:p14="http://schemas.microsoft.com/office/powerpoint/2010/main" val="1238512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BF76B-1C6C-6528-5EB2-79971766C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431373-CF77-2F65-1EAE-E4AA645B3D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A5523-0E0C-E972-B583-CD732482C2DA}"/>
              </a:ext>
            </a:extLst>
          </p:cNvPr>
          <p:cNvSpPr>
            <a:spLocks noGrp="1"/>
          </p:cNvSpPr>
          <p:nvPr>
            <p:ph type="dt" sz="half" idx="10"/>
          </p:nvPr>
        </p:nvSpPr>
        <p:spPr/>
        <p:txBody>
          <a:bodyPr/>
          <a:lstStyle/>
          <a:p>
            <a:fld id="{32014F07-8F1E-4EFC-8353-A07786A065A6}" type="datetimeFigureOut">
              <a:rPr lang="en-US" smtClean="0"/>
              <a:t>15-Jan-24</a:t>
            </a:fld>
            <a:endParaRPr lang="en-US"/>
          </a:p>
        </p:txBody>
      </p:sp>
      <p:sp>
        <p:nvSpPr>
          <p:cNvPr id="5" name="Footer Placeholder 4">
            <a:extLst>
              <a:ext uri="{FF2B5EF4-FFF2-40B4-BE49-F238E27FC236}">
                <a16:creationId xmlns:a16="http://schemas.microsoft.com/office/drawing/2014/main" id="{D952F0B0-9757-806F-3178-8F766B308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F9B290-CDE9-5E0E-7AFD-1BF7D7976143}"/>
              </a:ext>
            </a:extLst>
          </p:cNvPr>
          <p:cNvSpPr>
            <a:spLocks noGrp="1"/>
          </p:cNvSpPr>
          <p:nvPr>
            <p:ph type="sldNum" sz="quarter" idx="12"/>
          </p:nvPr>
        </p:nvSpPr>
        <p:spPr/>
        <p:txBody>
          <a:bodyPr/>
          <a:lstStyle/>
          <a:p>
            <a:fld id="{46A738FE-FA51-4434-9E8B-3EEB616266F2}" type="slidenum">
              <a:rPr lang="en-US" smtClean="0"/>
              <a:t>‹#›</a:t>
            </a:fld>
            <a:endParaRPr lang="en-US"/>
          </a:p>
        </p:txBody>
      </p:sp>
    </p:spTree>
    <p:extLst>
      <p:ext uri="{BB962C8B-B14F-4D97-AF65-F5344CB8AC3E}">
        <p14:creationId xmlns:p14="http://schemas.microsoft.com/office/powerpoint/2010/main" val="261131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322AF6-624E-3A57-39AF-3B5B873B5E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517CF7-3DF9-9AB1-C07E-B9BBBE7333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03AC5-909C-9231-E2AD-BF2190A92A7F}"/>
              </a:ext>
            </a:extLst>
          </p:cNvPr>
          <p:cNvSpPr>
            <a:spLocks noGrp="1"/>
          </p:cNvSpPr>
          <p:nvPr>
            <p:ph type="dt" sz="half" idx="10"/>
          </p:nvPr>
        </p:nvSpPr>
        <p:spPr/>
        <p:txBody>
          <a:bodyPr/>
          <a:lstStyle/>
          <a:p>
            <a:fld id="{32014F07-8F1E-4EFC-8353-A07786A065A6}" type="datetimeFigureOut">
              <a:rPr lang="en-US" smtClean="0"/>
              <a:t>15-Jan-24</a:t>
            </a:fld>
            <a:endParaRPr lang="en-US"/>
          </a:p>
        </p:txBody>
      </p:sp>
      <p:sp>
        <p:nvSpPr>
          <p:cNvPr id="5" name="Footer Placeholder 4">
            <a:extLst>
              <a:ext uri="{FF2B5EF4-FFF2-40B4-BE49-F238E27FC236}">
                <a16:creationId xmlns:a16="http://schemas.microsoft.com/office/drawing/2014/main" id="{0F1A341C-A0C2-C3AA-4E7F-1AEA0350DB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EA25D-3E3F-6A0A-D9E7-5F8C520AFC74}"/>
              </a:ext>
            </a:extLst>
          </p:cNvPr>
          <p:cNvSpPr>
            <a:spLocks noGrp="1"/>
          </p:cNvSpPr>
          <p:nvPr>
            <p:ph type="sldNum" sz="quarter" idx="12"/>
          </p:nvPr>
        </p:nvSpPr>
        <p:spPr/>
        <p:txBody>
          <a:bodyPr/>
          <a:lstStyle/>
          <a:p>
            <a:fld id="{46A738FE-FA51-4434-9E8B-3EEB616266F2}" type="slidenum">
              <a:rPr lang="en-US" smtClean="0"/>
              <a:t>‹#›</a:t>
            </a:fld>
            <a:endParaRPr lang="en-US"/>
          </a:p>
        </p:txBody>
      </p:sp>
    </p:spTree>
    <p:extLst>
      <p:ext uri="{BB962C8B-B14F-4D97-AF65-F5344CB8AC3E}">
        <p14:creationId xmlns:p14="http://schemas.microsoft.com/office/powerpoint/2010/main" val="382880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A1C5-092F-6321-7EFF-1935ABA2E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F5D2A7-8CD9-801F-62D6-F5DA6844E2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05DA5-FCEC-4D20-D108-B7BE3F72AA54}"/>
              </a:ext>
            </a:extLst>
          </p:cNvPr>
          <p:cNvSpPr>
            <a:spLocks noGrp="1"/>
          </p:cNvSpPr>
          <p:nvPr>
            <p:ph type="dt" sz="half" idx="10"/>
          </p:nvPr>
        </p:nvSpPr>
        <p:spPr/>
        <p:txBody>
          <a:bodyPr/>
          <a:lstStyle/>
          <a:p>
            <a:fld id="{32014F07-8F1E-4EFC-8353-A07786A065A6}" type="datetimeFigureOut">
              <a:rPr lang="en-US" smtClean="0"/>
              <a:t>15-Jan-24</a:t>
            </a:fld>
            <a:endParaRPr lang="en-US"/>
          </a:p>
        </p:txBody>
      </p:sp>
      <p:sp>
        <p:nvSpPr>
          <p:cNvPr id="5" name="Footer Placeholder 4">
            <a:extLst>
              <a:ext uri="{FF2B5EF4-FFF2-40B4-BE49-F238E27FC236}">
                <a16:creationId xmlns:a16="http://schemas.microsoft.com/office/drawing/2014/main" id="{B13DB25E-9A41-2665-0BFA-425E8525F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3721AC-1DCC-7C7F-CA92-E2C936CDF9A8}"/>
              </a:ext>
            </a:extLst>
          </p:cNvPr>
          <p:cNvSpPr>
            <a:spLocks noGrp="1"/>
          </p:cNvSpPr>
          <p:nvPr>
            <p:ph type="sldNum" sz="quarter" idx="12"/>
          </p:nvPr>
        </p:nvSpPr>
        <p:spPr/>
        <p:txBody>
          <a:bodyPr/>
          <a:lstStyle/>
          <a:p>
            <a:fld id="{46A738FE-FA51-4434-9E8B-3EEB616266F2}" type="slidenum">
              <a:rPr lang="en-US" smtClean="0"/>
              <a:t>‹#›</a:t>
            </a:fld>
            <a:endParaRPr lang="en-US"/>
          </a:p>
        </p:txBody>
      </p:sp>
    </p:spTree>
    <p:extLst>
      <p:ext uri="{BB962C8B-B14F-4D97-AF65-F5344CB8AC3E}">
        <p14:creationId xmlns:p14="http://schemas.microsoft.com/office/powerpoint/2010/main" val="2621841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FFE3-AAE1-7595-D8EF-9DC0BAB98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B77EA2-4900-76C5-597E-D5226B4BC5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B90156-DB3B-8693-9852-CC2A6C9BAF78}"/>
              </a:ext>
            </a:extLst>
          </p:cNvPr>
          <p:cNvSpPr>
            <a:spLocks noGrp="1"/>
          </p:cNvSpPr>
          <p:nvPr>
            <p:ph type="dt" sz="half" idx="10"/>
          </p:nvPr>
        </p:nvSpPr>
        <p:spPr/>
        <p:txBody>
          <a:bodyPr/>
          <a:lstStyle/>
          <a:p>
            <a:fld id="{32014F07-8F1E-4EFC-8353-A07786A065A6}" type="datetimeFigureOut">
              <a:rPr lang="en-US" smtClean="0"/>
              <a:t>15-Jan-24</a:t>
            </a:fld>
            <a:endParaRPr lang="en-US"/>
          </a:p>
        </p:txBody>
      </p:sp>
      <p:sp>
        <p:nvSpPr>
          <p:cNvPr id="5" name="Footer Placeholder 4">
            <a:extLst>
              <a:ext uri="{FF2B5EF4-FFF2-40B4-BE49-F238E27FC236}">
                <a16:creationId xmlns:a16="http://schemas.microsoft.com/office/drawing/2014/main" id="{75A43917-BB0A-EAAF-6266-1BC9BD47E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6CE72-D4FF-541E-6ECC-14277AF9AEDF}"/>
              </a:ext>
            </a:extLst>
          </p:cNvPr>
          <p:cNvSpPr>
            <a:spLocks noGrp="1"/>
          </p:cNvSpPr>
          <p:nvPr>
            <p:ph type="sldNum" sz="quarter" idx="12"/>
          </p:nvPr>
        </p:nvSpPr>
        <p:spPr/>
        <p:txBody>
          <a:bodyPr/>
          <a:lstStyle/>
          <a:p>
            <a:fld id="{46A738FE-FA51-4434-9E8B-3EEB616266F2}" type="slidenum">
              <a:rPr lang="en-US" smtClean="0"/>
              <a:t>‹#›</a:t>
            </a:fld>
            <a:endParaRPr lang="en-US"/>
          </a:p>
        </p:txBody>
      </p:sp>
    </p:spTree>
    <p:extLst>
      <p:ext uri="{BB962C8B-B14F-4D97-AF65-F5344CB8AC3E}">
        <p14:creationId xmlns:p14="http://schemas.microsoft.com/office/powerpoint/2010/main" val="3032744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EB2E-54AC-6CB3-62D1-3A2C973CD9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13B76D-B418-5933-5B81-61349DB5ED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8CB2C1-C37B-FF6C-CC01-B3FBE90A67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4AFC5E-F433-C201-B41A-904717214D15}"/>
              </a:ext>
            </a:extLst>
          </p:cNvPr>
          <p:cNvSpPr>
            <a:spLocks noGrp="1"/>
          </p:cNvSpPr>
          <p:nvPr>
            <p:ph type="dt" sz="half" idx="10"/>
          </p:nvPr>
        </p:nvSpPr>
        <p:spPr/>
        <p:txBody>
          <a:bodyPr/>
          <a:lstStyle/>
          <a:p>
            <a:fld id="{32014F07-8F1E-4EFC-8353-A07786A065A6}" type="datetimeFigureOut">
              <a:rPr lang="en-US" smtClean="0"/>
              <a:t>15-Jan-24</a:t>
            </a:fld>
            <a:endParaRPr lang="en-US"/>
          </a:p>
        </p:txBody>
      </p:sp>
      <p:sp>
        <p:nvSpPr>
          <p:cNvPr id="6" name="Footer Placeholder 5">
            <a:extLst>
              <a:ext uri="{FF2B5EF4-FFF2-40B4-BE49-F238E27FC236}">
                <a16:creationId xmlns:a16="http://schemas.microsoft.com/office/drawing/2014/main" id="{0BFB8634-1C82-338F-F150-E9CDB1488A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69330-8FBF-825D-391F-989F3A6DB000}"/>
              </a:ext>
            </a:extLst>
          </p:cNvPr>
          <p:cNvSpPr>
            <a:spLocks noGrp="1"/>
          </p:cNvSpPr>
          <p:nvPr>
            <p:ph type="sldNum" sz="quarter" idx="12"/>
          </p:nvPr>
        </p:nvSpPr>
        <p:spPr/>
        <p:txBody>
          <a:bodyPr/>
          <a:lstStyle/>
          <a:p>
            <a:fld id="{46A738FE-FA51-4434-9E8B-3EEB616266F2}" type="slidenum">
              <a:rPr lang="en-US" smtClean="0"/>
              <a:t>‹#›</a:t>
            </a:fld>
            <a:endParaRPr lang="en-US"/>
          </a:p>
        </p:txBody>
      </p:sp>
    </p:spTree>
    <p:extLst>
      <p:ext uri="{BB962C8B-B14F-4D97-AF65-F5344CB8AC3E}">
        <p14:creationId xmlns:p14="http://schemas.microsoft.com/office/powerpoint/2010/main" val="257131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5D4D-7530-62E2-9B32-C501ED26F2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E9D8EF-1AA7-4255-3A83-02EF2D445D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C2A030-F0B7-E44D-772F-28C7CBD6DC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785C19-3C64-E77F-7917-E250204D6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6894C-72AA-62A5-C2D2-F5D6F60631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4B8850-8D93-32D8-23C9-BA91C3A645BD}"/>
              </a:ext>
            </a:extLst>
          </p:cNvPr>
          <p:cNvSpPr>
            <a:spLocks noGrp="1"/>
          </p:cNvSpPr>
          <p:nvPr>
            <p:ph type="dt" sz="half" idx="10"/>
          </p:nvPr>
        </p:nvSpPr>
        <p:spPr/>
        <p:txBody>
          <a:bodyPr/>
          <a:lstStyle/>
          <a:p>
            <a:fld id="{32014F07-8F1E-4EFC-8353-A07786A065A6}" type="datetimeFigureOut">
              <a:rPr lang="en-US" smtClean="0"/>
              <a:t>15-Jan-24</a:t>
            </a:fld>
            <a:endParaRPr lang="en-US"/>
          </a:p>
        </p:txBody>
      </p:sp>
      <p:sp>
        <p:nvSpPr>
          <p:cNvPr id="8" name="Footer Placeholder 7">
            <a:extLst>
              <a:ext uri="{FF2B5EF4-FFF2-40B4-BE49-F238E27FC236}">
                <a16:creationId xmlns:a16="http://schemas.microsoft.com/office/drawing/2014/main" id="{13A2907E-0DD7-0E21-AF92-5A6C910236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FC8491-04B7-8C9D-05A1-D0C73510105A}"/>
              </a:ext>
            </a:extLst>
          </p:cNvPr>
          <p:cNvSpPr>
            <a:spLocks noGrp="1"/>
          </p:cNvSpPr>
          <p:nvPr>
            <p:ph type="sldNum" sz="quarter" idx="12"/>
          </p:nvPr>
        </p:nvSpPr>
        <p:spPr/>
        <p:txBody>
          <a:bodyPr/>
          <a:lstStyle/>
          <a:p>
            <a:fld id="{46A738FE-FA51-4434-9E8B-3EEB616266F2}" type="slidenum">
              <a:rPr lang="en-US" smtClean="0"/>
              <a:t>‹#›</a:t>
            </a:fld>
            <a:endParaRPr lang="en-US"/>
          </a:p>
        </p:txBody>
      </p:sp>
    </p:spTree>
    <p:extLst>
      <p:ext uri="{BB962C8B-B14F-4D97-AF65-F5344CB8AC3E}">
        <p14:creationId xmlns:p14="http://schemas.microsoft.com/office/powerpoint/2010/main" val="2617343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B6FF-B6CD-0B03-1A55-462D37AE1D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EE3DE1-E4D4-E8A8-EE9D-F33D69F237F8}"/>
              </a:ext>
            </a:extLst>
          </p:cNvPr>
          <p:cNvSpPr>
            <a:spLocks noGrp="1"/>
          </p:cNvSpPr>
          <p:nvPr>
            <p:ph type="dt" sz="half" idx="10"/>
          </p:nvPr>
        </p:nvSpPr>
        <p:spPr/>
        <p:txBody>
          <a:bodyPr/>
          <a:lstStyle/>
          <a:p>
            <a:fld id="{32014F07-8F1E-4EFC-8353-A07786A065A6}" type="datetimeFigureOut">
              <a:rPr lang="en-US" smtClean="0"/>
              <a:t>15-Jan-24</a:t>
            </a:fld>
            <a:endParaRPr lang="en-US"/>
          </a:p>
        </p:txBody>
      </p:sp>
      <p:sp>
        <p:nvSpPr>
          <p:cNvPr id="4" name="Footer Placeholder 3">
            <a:extLst>
              <a:ext uri="{FF2B5EF4-FFF2-40B4-BE49-F238E27FC236}">
                <a16:creationId xmlns:a16="http://schemas.microsoft.com/office/drawing/2014/main" id="{4908176C-682A-4927-B879-078A6EE783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1606AB-32B8-EB59-AAC0-CA1A9AEAD802}"/>
              </a:ext>
            </a:extLst>
          </p:cNvPr>
          <p:cNvSpPr>
            <a:spLocks noGrp="1"/>
          </p:cNvSpPr>
          <p:nvPr>
            <p:ph type="sldNum" sz="quarter" idx="12"/>
          </p:nvPr>
        </p:nvSpPr>
        <p:spPr/>
        <p:txBody>
          <a:bodyPr/>
          <a:lstStyle/>
          <a:p>
            <a:fld id="{46A738FE-FA51-4434-9E8B-3EEB616266F2}" type="slidenum">
              <a:rPr lang="en-US" smtClean="0"/>
              <a:t>‹#›</a:t>
            </a:fld>
            <a:endParaRPr lang="en-US"/>
          </a:p>
        </p:txBody>
      </p:sp>
    </p:spTree>
    <p:extLst>
      <p:ext uri="{BB962C8B-B14F-4D97-AF65-F5344CB8AC3E}">
        <p14:creationId xmlns:p14="http://schemas.microsoft.com/office/powerpoint/2010/main" val="2273551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44147C-59B7-A131-6581-2FEFE2202000}"/>
              </a:ext>
            </a:extLst>
          </p:cNvPr>
          <p:cNvSpPr>
            <a:spLocks noGrp="1"/>
          </p:cNvSpPr>
          <p:nvPr>
            <p:ph type="dt" sz="half" idx="10"/>
          </p:nvPr>
        </p:nvSpPr>
        <p:spPr/>
        <p:txBody>
          <a:bodyPr/>
          <a:lstStyle/>
          <a:p>
            <a:fld id="{32014F07-8F1E-4EFC-8353-A07786A065A6}" type="datetimeFigureOut">
              <a:rPr lang="en-US" smtClean="0"/>
              <a:t>15-Jan-24</a:t>
            </a:fld>
            <a:endParaRPr lang="en-US"/>
          </a:p>
        </p:txBody>
      </p:sp>
      <p:sp>
        <p:nvSpPr>
          <p:cNvPr id="3" name="Footer Placeholder 2">
            <a:extLst>
              <a:ext uri="{FF2B5EF4-FFF2-40B4-BE49-F238E27FC236}">
                <a16:creationId xmlns:a16="http://schemas.microsoft.com/office/drawing/2014/main" id="{9614176F-754B-87B9-53A3-547E43AFA9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30A8D9-F72D-2E30-FF53-5500908E78BE}"/>
              </a:ext>
            </a:extLst>
          </p:cNvPr>
          <p:cNvSpPr>
            <a:spLocks noGrp="1"/>
          </p:cNvSpPr>
          <p:nvPr>
            <p:ph type="sldNum" sz="quarter" idx="12"/>
          </p:nvPr>
        </p:nvSpPr>
        <p:spPr/>
        <p:txBody>
          <a:bodyPr/>
          <a:lstStyle/>
          <a:p>
            <a:fld id="{46A738FE-FA51-4434-9E8B-3EEB616266F2}" type="slidenum">
              <a:rPr lang="en-US" smtClean="0"/>
              <a:t>‹#›</a:t>
            </a:fld>
            <a:endParaRPr lang="en-US"/>
          </a:p>
        </p:txBody>
      </p:sp>
    </p:spTree>
    <p:extLst>
      <p:ext uri="{BB962C8B-B14F-4D97-AF65-F5344CB8AC3E}">
        <p14:creationId xmlns:p14="http://schemas.microsoft.com/office/powerpoint/2010/main" val="64375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61C0-3144-190B-6C85-6D47B7392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B0DFDA-6964-BF24-8CAE-51D87B29EB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0C0B16-E57B-46CD-AC73-5D167ADDEA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63445B-3421-B088-B0FC-8B17EE7B8D4B}"/>
              </a:ext>
            </a:extLst>
          </p:cNvPr>
          <p:cNvSpPr>
            <a:spLocks noGrp="1"/>
          </p:cNvSpPr>
          <p:nvPr>
            <p:ph type="dt" sz="half" idx="10"/>
          </p:nvPr>
        </p:nvSpPr>
        <p:spPr/>
        <p:txBody>
          <a:bodyPr/>
          <a:lstStyle/>
          <a:p>
            <a:fld id="{32014F07-8F1E-4EFC-8353-A07786A065A6}" type="datetimeFigureOut">
              <a:rPr lang="en-US" smtClean="0"/>
              <a:t>15-Jan-24</a:t>
            </a:fld>
            <a:endParaRPr lang="en-US"/>
          </a:p>
        </p:txBody>
      </p:sp>
      <p:sp>
        <p:nvSpPr>
          <p:cNvPr id="6" name="Footer Placeholder 5">
            <a:extLst>
              <a:ext uri="{FF2B5EF4-FFF2-40B4-BE49-F238E27FC236}">
                <a16:creationId xmlns:a16="http://schemas.microsoft.com/office/drawing/2014/main" id="{07E233A0-C992-CA8B-9F05-26832B218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2384C-E9B4-EEDA-6730-349C0C15DB6C}"/>
              </a:ext>
            </a:extLst>
          </p:cNvPr>
          <p:cNvSpPr>
            <a:spLocks noGrp="1"/>
          </p:cNvSpPr>
          <p:nvPr>
            <p:ph type="sldNum" sz="quarter" idx="12"/>
          </p:nvPr>
        </p:nvSpPr>
        <p:spPr/>
        <p:txBody>
          <a:bodyPr/>
          <a:lstStyle/>
          <a:p>
            <a:fld id="{46A738FE-FA51-4434-9E8B-3EEB616266F2}" type="slidenum">
              <a:rPr lang="en-US" smtClean="0"/>
              <a:t>‹#›</a:t>
            </a:fld>
            <a:endParaRPr lang="en-US"/>
          </a:p>
        </p:txBody>
      </p:sp>
    </p:spTree>
    <p:extLst>
      <p:ext uri="{BB962C8B-B14F-4D97-AF65-F5344CB8AC3E}">
        <p14:creationId xmlns:p14="http://schemas.microsoft.com/office/powerpoint/2010/main" val="881073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74E0-1848-E0B3-A984-256DAA88A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B56B79-BE08-3151-B974-25233E45A8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C200D2-FEB6-B646-B2EC-00D9FA02CE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71D94-B634-CAD7-F6C7-65D1699EFFAF}"/>
              </a:ext>
            </a:extLst>
          </p:cNvPr>
          <p:cNvSpPr>
            <a:spLocks noGrp="1"/>
          </p:cNvSpPr>
          <p:nvPr>
            <p:ph type="dt" sz="half" idx="10"/>
          </p:nvPr>
        </p:nvSpPr>
        <p:spPr/>
        <p:txBody>
          <a:bodyPr/>
          <a:lstStyle/>
          <a:p>
            <a:fld id="{32014F07-8F1E-4EFC-8353-A07786A065A6}" type="datetimeFigureOut">
              <a:rPr lang="en-US" smtClean="0"/>
              <a:t>15-Jan-24</a:t>
            </a:fld>
            <a:endParaRPr lang="en-US"/>
          </a:p>
        </p:txBody>
      </p:sp>
      <p:sp>
        <p:nvSpPr>
          <p:cNvPr id="6" name="Footer Placeholder 5">
            <a:extLst>
              <a:ext uri="{FF2B5EF4-FFF2-40B4-BE49-F238E27FC236}">
                <a16:creationId xmlns:a16="http://schemas.microsoft.com/office/drawing/2014/main" id="{6BF85BC9-B18B-A15D-28E0-34D349CDDD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EA6FBB-C3C0-1DF1-2D21-F15E860792D1}"/>
              </a:ext>
            </a:extLst>
          </p:cNvPr>
          <p:cNvSpPr>
            <a:spLocks noGrp="1"/>
          </p:cNvSpPr>
          <p:nvPr>
            <p:ph type="sldNum" sz="quarter" idx="12"/>
          </p:nvPr>
        </p:nvSpPr>
        <p:spPr/>
        <p:txBody>
          <a:bodyPr/>
          <a:lstStyle/>
          <a:p>
            <a:fld id="{46A738FE-FA51-4434-9E8B-3EEB616266F2}" type="slidenum">
              <a:rPr lang="en-US" smtClean="0"/>
              <a:t>‹#›</a:t>
            </a:fld>
            <a:endParaRPr lang="en-US"/>
          </a:p>
        </p:txBody>
      </p:sp>
    </p:spTree>
    <p:extLst>
      <p:ext uri="{BB962C8B-B14F-4D97-AF65-F5344CB8AC3E}">
        <p14:creationId xmlns:p14="http://schemas.microsoft.com/office/powerpoint/2010/main" val="911854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338738-FFE6-7C14-C0CB-750DAA1EE0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5E1E52-7D6E-2C7C-042A-5EEDA3BF64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3B42F-9169-01E3-84DA-7F1C89965B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14F07-8F1E-4EFC-8353-A07786A065A6}" type="datetimeFigureOut">
              <a:rPr lang="en-US" smtClean="0"/>
              <a:t>15-Jan-24</a:t>
            </a:fld>
            <a:endParaRPr lang="en-US"/>
          </a:p>
        </p:txBody>
      </p:sp>
      <p:sp>
        <p:nvSpPr>
          <p:cNvPr id="5" name="Footer Placeholder 4">
            <a:extLst>
              <a:ext uri="{FF2B5EF4-FFF2-40B4-BE49-F238E27FC236}">
                <a16:creationId xmlns:a16="http://schemas.microsoft.com/office/drawing/2014/main" id="{6180BBBA-5622-73EB-5DFD-1D4CCA3C0A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325C9F-A90B-0A17-0918-CD79FE388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738FE-FA51-4434-9E8B-3EEB616266F2}" type="slidenum">
              <a:rPr lang="en-US" smtClean="0"/>
              <a:t>‹#›</a:t>
            </a:fld>
            <a:endParaRPr lang="en-US"/>
          </a:p>
        </p:txBody>
      </p:sp>
    </p:spTree>
    <p:extLst>
      <p:ext uri="{BB962C8B-B14F-4D97-AF65-F5344CB8AC3E}">
        <p14:creationId xmlns:p14="http://schemas.microsoft.com/office/powerpoint/2010/main" val="4262300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17.png"/><Relationship Id="rId12"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9.png"/><Relationship Id="rId5" Type="http://schemas.openxmlformats.org/officeDocument/2006/relationships/image" Target="../media/image13.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www.sciencedirect.com/topics/computer-science/biometrics" TargetMode="External"/><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sciencedirect.com/topics/computer-science/smart-surveillance" TargetMode="External"/><Relationship Id="rId5" Type="http://schemas.openxmlformats.org/officeDocument/2006/relationships/image" Target="../media/image4.png"/><Relationship Id="rId10" Type="http://schemas.openxmlformats.org/officeDocument/2006/relationships/hyperlink" Target="https://www.sciencedirect.com/topics/engineering/anthropogenic-activity" TargetMode="External"/><Relationship Id="rId4" Type="http://schemas.openxmlformats.org/officeDocument/2006/relationships/image" Target="../media/image3.png"/><Relationship Id="rId9" Type="http://schemas.openxmlformats.org/officeDocument/2006/relationships/hyperlink" Target="https://www.sciencedirect.com/topics/computer-science/artificial-intelligenc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microsoft.com/office/2007/relationships/hdphoto" Target="../media/hdphoto3.wdp"/><Relationship Id="rId12"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2.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14.png"/><Relationship Id="rId12"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9.png"/><Relationship Id="rId5" Type="http://schemas.openxmlformats.org/officeDocument/2006/relationships/image" Target="../media/image13.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17.png"/><Relationship Id="rId12"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9.png"/><Relationship Id="rId5" Type="http://schemas.openxmlformats.org/officeDocument/2006/relationships/image" Target="../media/image13.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1080p)">
            <a:hlinkClick r:id="" action="ppaction://media"/>
            <a:extLst>
              <a:ext uri="{FF2B5EF4-FFF2-40B4-BE49-F238E27FC236}">
                <a16:creationId xmlns:a16="http://schemas.microsoft.com/office/drawing/2014/main" id="{607A474E-0C85-0BAF-E312-15973D3D23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512138" cy="6858001"/>
          </a:xfrm>
          <a:prstGeom prst="rect">
            <a:avLst/>
          </a:prstGeom>
        </p:spPr>
      </p:pic>
      <p:sp>
        <p:nvSpPr>
          <p:cNvPr id="13" name="TextBox 12">
            <a:extLst>
              <a:ext uri="{FF2B5EF4-FFF2-40B4-BE49-F238E27FC236}">
                <a16:creationId xmlns:a16="http://schemas.microsoft.com/office/drawing/2014/main" id="{E4F8655E-1602-6B92-496A-0A659C62A4DC}"/>
              </a:ext>
            </a:extLst>
          </p:cNvPr>
          <p:cNvSpPr txBox="1"/>
          <p:nvPr/>
        </p:nvSpPr>
        <p:spPr>
          <a:xfrm>
            <a:off x="2541750" y="5149571"/>
            <a:ext cx="7428637" cy="830997"/>
          </a:xfrm>
          <a:prstGeom prst="rect">
            <a:avLst/>
          </a:prstGeom>
          <a:noFill/>
          <a:effectLst>
            <a:innerShdw blurRad="114300" dist="228600">
              <a:prstClr val="black"/>
            </a:innerShdw>
          </a:effectLst>
        </p:spPr>
        <p:txBody>
          <a:bodyPr wrap="none" rtlCol="0">
            <a:spAutoFit/>
          </a:bodyPr>
          <a:lstStyle/>
          <a:p>
            <a:r>
              <a:rPr lang="en-US" sz="4800" dirty="0">
                <a:solidFill>
                  <a:schemeClr val="bg1"/>
                </a:solidFill>
                <a:effectLst>
                  <a:innerShdw blurRad="114300">
                    <a:prstClr val="black"/>
                  </a:innerShdw>
                </a:effectLst>
                <a:latin typeface="Aharoni" panose="02010803020104030203" pitchFamily="2" charset="-79"/>
                <a:cs typeface="Aharoni" panose="02010803020104030203" pitchFamily="2" charset="-79"/>
              </a:rPr>
              <a:t>ARTIFICIAL INTELLIGENCE</a:t>
            </a:r>
          </a:p>
        </p:txBody>
      </p:sp>
      <p:pic>
        <p:nvPicPr>
          <p:cNvPr id="11" name="Picture 10">
            <a:extLst>
              <a:ext uri="{FF2B5EF4-FFF2-40B4-BE49-F238E27FC236}">
                <a16:creationId xmlns:a16="http://schemas.microsoft.com/office/drawing/2014/main" id="{259B2E44-81C8-0014-1404-EABB2F4DC0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613" y="877432"/>
            <a:ext cx="6208909" cy="4964906"/>
          </a:xfrm>
          <a:prstGeom prst="rect">
            <a:avLst/>
          </a:prstGeom>
          <a:ln>
            <a:noFill/>
          </a:ln>
          <a:effectLst>
            <a:glow rad="317500">
              <a:schemeClr val="accent3">
                <a:satMod val="175000"/>
                <a:alpha val="9000"/>
              </a:schemeClr>
            </a:glow>
            <a:innerShdw blurRad="266700" dist="190500" dir="14400000">
              <a:prstClr val="black">
                <a:alpha val="76000"/>
              </a:prstClr>
            </a:innerShdw>
          </a:effectLst>
        </p:spPr>
      </p:pic>
      <p:sp>
        <p:nvSpPr>
          <p:cNvPr id="15" name="TextBox 14">
            <a:extLst>
              <a:ext uri="{FF2B5EF4-FFF2-40B4-BE49-F238E27FC236}">
                <a16:creationId xmlns:a16="http://schemas.microsoft.com/office/drawing/2014/main" id="{A549FE05-FE91-36FD-BB49-4F0B1A1C07D0}"/>
              </a:ext>
            </a:extLst>
          </p:cNvPr>
          <p:cNvSpPr txBox="1"/>
          <p:nvPr/>
        </p:nvSpPr>
        <p:spPr>
          <a:xfrm>
            <a:off x="-12269773" y="1485900"/>
            <a:ext cx="11233449" cy="1938992"/>
          </a:xfrm>
          <a:prstGeom prst="rect">
            <a:avLst/>
          </a:prstGeom>
          <a:noFill/>
        </p:spPr>
        <p:txBody>
          <a:bodyPr wrap="square" rtlCol="0">
            <a:spAutoFit/>
          </a:bodyPr>
          <a:lstStyle/>
          <a:p>
            <a:pPr algn="ctr"/>
            <a:r>
              <a:rPr lang="en-GB" sz="4000" b="0" i="0" dirty="0">
                <a:solidFill>
                  <a:srgbClr val="1F1F1F"/>
                </a:solidFill>
                <a:effectLst/>
                <a:latin typeface="Aharoni" panose="02010803020104030203" pitchFamily="2" charset="-79"/>
                <a:cs typeface="Aharoni" panose="02010803020104030203" pitchFamily="2" charset="-79"/>
              </a:rPr>
              <a:t>AI-driven behavior biometrics framework for robust student activity recognition in surveillance systems</a:t>
            </a:r>
          </a:p>
        </p:txBody>
      </p:sp>
      <p:sp>
        <p:nvSpPr>
          <p:cNvPr id="16" name="TextBox 15">
            <a:extLst>
              <a:ext uri="{FF2B5EF4-FFF2-40B4-BE49-F238E27FC236}">
                <a16:creationId xmlns:a16="http://schemas.microsoft.com/office/drawing/2014/main" id="{7B955ACE-9EDF-5E29-9246-B25D607A4781}"/>
              </a:ext>
            </a:extLst>
          </p:cNvPr>
          <p:cNvSpPr txBox="1"/>
          <p:nvPr/>
        </p:nvSpPr>
        <p:spPr>
          <a:xfrm>
            <a:off x="8022167" y="7689572"/>
            <a:ext cx="1147302" cy="646331"/>
          </a:xfrm>
          <a:prstGeom prst="rect">
            <a:avLst/>
          </a:prstGeom>
          <a:noFill/>
        </p:spPr>
        <p:txBody>
          <a:bodyPr wrap="none" rtlCol="0">
            <a:spAutoFit/>
          </a:bodyPr>
          <a:lstStyle/>
          <a:p>
            <a:r>
              <a:rPr lang="en-GB" dirty="0"/>
              <a:t>Members:</a:t>
            </a:r>
          </a:p>
          <a:p>
            <a:endParaRPr lang="en-US" dirty="0"/>
          </a:p>
        </p:txBody>
      </p:sp>
      <p:graphicFrame>
        <p:nvGraphicFramePr>
          <p:cNvPr id="17" name="Table 16">
            <a:extLst>
              <a:ext uri="{FF2B5EF4-FFF2-40B4-BE49-F238E27FC236}">
                <a16:creationId xmlns:a16="http://schemas.microsoft.com/office/drawing/2014/main" id="{71F01767-0321-EBA2-6361-92514F23AB09}"/>
              </a:ext>
            </a:extLst>
          </p:cNvPr>
          <p:cNvGraphicFramePr>
            <a:graphicFrameLocks noGrp="1"/>
          </p:cNvGraphicFramePr>
          <p:nvPr>
            <p:extLst>
              <p:ext uri="{D42A27DB-BD31-4B8C-83A1-F6EECF244321}">
                <p14:modId xmlns:p14="http://schemas.microsoft.com/office/powerpoint/2010/main" val="2830086248"/>
              </p:ext>
            </p:extLst>
          </p:nvPr>
        </p:nvGraphicFramePr>
        <p:xfrm>
          <a:off x="8852450" y="8141431"/>
          <a:ext cx="3995496" cy="899160"/>
        </p:xfrm>
        <a:graphic>
          <a:graphicData uri="http://schemas.openxmlformats.org/drawingml/2006/table">
            <a:tbl>
              <a:tblPr/>
              <a:tblGrid>
                <a:gridCol w="1642260">
                  <a:extLst>
                    <a:ext uri="{9D8B030D-6E8A-4147-A177-3AD203B41FA5}">
                      <a16:colId xmlns:a16="http://schemas.microsoft.com/office/drawing/2014/main" val="3021690973"/>
                    </a:ext>
                  </a:extLst>
                </a:gridCol>
                <a:gridCol w="2353236">
                  <a:extLst>
                    <a:ext uri="{9D8B030D-6E8A-4147-A177-3AD203B41FA5}">
                      <a16:colId xmlns:a16="http://schemas.microsoft.com/office/drawing/2014/main" val="2495995257"/>
                    </a:ext>
                  </a:extLst>
                </a:gridCol>
              </a:tblGrid>
              <a:tr h="263296">
                <a:tc>
                  <a:txBody>
                    <a:bodyPr/>
                    <a:lstStyle/>
                    <a:p>
                      <a:pPr rtl="0" fontAlgn="b"/>
                      <a:r>
                        <a:rPr lang="en-US">
                          <a:effectLst/>
                        </a:rPr>
                        <a:t>21MIS1044</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r>
                        <a:rPr lang="en-US">
                          <a:effectLst/>
                        </a:rPr>
                        <a:t>Srinivasan J P</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973786"/>
                  </a:ext>
                </a:extLst>
              </a:tr>
              <a:tr h="263296">
                <a:tc>
                  <a:txBody>
                    <a:bodyPr/>
                    <a:lstStyle/>
                    <a:p>
                      <a:pPr rtl="0" fontAlgn="b"/>
                      <a:r>
                        <a:rPr lang="en-US">
                          <a:effectLst/>
                        </a:rPr>
                        <a:t>21MIS1072</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r>
                        <a:rPr lang="en-US" dirty="0">
                          <a:effectLst/>
                        </a:rPr>
                        <a:t>Kishore Bharathi B</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478698"/>
                  </a:ext>
                </a:extLst>
              </a:tr>
              <a:tr h="263296">
                <a:tc>
                  <a:txBody>
                    <a:bodyPr/>
                    <a:lstStyle/>
                    <a:p>
                      <a:pPr rtl="0" fontAlgn="b"/>
                      <a:r>
                        <a:rPr lang="en-US">
                          <a:effectLst/>
                        </a:rPr>
                        <a:t>21MIS1113</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r>
                        <a:rPr lang="en-US" dirty="0">
                          <a:effectLst/>
                        </a:rPr>
                        <a:t>Gokul R</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1208933"/>
                  </a:ext>
                </a:extLst>
              </a:tr>
            </a:tbl>
          </a:graphicData>
        </a:graphic>
      </p:graphicFrame>
    </p:spTree>
    <p:extLst>
      <p:ext uri="{BB962C8B-B14F-4D97-AF65-F5344CB8AC3E}">
        <p14:creationId xmlns:p14="http://schemas.microsoft.com/office/powerpoint/2010/main" val="1329105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17C8F9-B660-6A26-D3A1-29E7C4DE0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091601" y="-3642125"/>
            <a:ext cx="22054457" cy="14301932"/>
          </a:xfrm>
          <a:prstGeom prst="rect">
            <a:avLst/>
          </a:prstGeom>
        </p:spPr>
      </p:pic>
      <p:pic>
        <p:nvPicPr>
          <p:cNvPr id="11" name="Picture 10">
            <a:extLst>
              <a:ext uri="{FF2B5EF4-FFF2-40B4-BE49-F238E27FC236}">
                <a16:creationId xmlns:a16="http://schemas.microsoft.com/office/drawing/2014/main" id="{259B2E44-81C8-0014-1404-EABB2F4DC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346" y="-486383"/>
            <a:ext cx="3223979" cy="2578031"/>
          </a:xfrm>
          <a:prstGeom prst="rect">
            <a:avLst/>
          </a:prstGeom>
          <a:ln>
            <a:noFill/>
          </a:ln>
          <a:effectLst>
            <a:glow rad="317500">
              <a:schemeClr val="accent3">
                <a:satMod val="175000"/>
                <a:alpha val="9000"/>
              </a:schemeClr>
            </a:glow>
            <a:innerShdw blurRad="266700" dist="190500" dir="14400000">
              <a:prstClr val="black">
                <a:alpha val="76000"/>
              </a:prstClr>
            </a:innerShdw>
          </a:effectLst>
        </p:spPr>
      </p:pic>
      <p:pic>
        <p:nvPicPr>
          <p:cNvPr id="7" name="Picture 6">
            <a:extLst>
              <a:ext uri="{FF2B5EF4-FFF2-40B4-BE49-F238E27FC236}">
                <a16:creationId xmlns:a16="http://schemas.microsoft.com/office/drawing/2014/main" id="{E610EF88-0AA6-F8AA-EFD3-EC09D32FC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675" y="3637653"/>
            <a:ext cx="3422650" cy="3422650"/>
          </a:xfrm>
          <a:prstGeom prst="rect">
            <a:avLst/>
          </a:prstGeom>
        </p:spPr>
      </p:pic>
      <p:grpSp>
        <p:nvGrpSpPr>
          <p:cNvPr id="2" name="Group 1">
            <a:extLst>
              <a:ext uri="{FF2B5EF4-FFF2-40B4-BE49-F238E27FC236}">
                <a16:creationId xmlns:a16="http://schemas.microsoft.com/office/drawing/2014/main" id="{DD2622A4-F230-FD09-5683-99B89EAAB5D8}"/>
              </a:ext>
            </a:extLst>
          </p:cNvPr>
          <p:cNvGrpSpPr/>
          <p:nvPr/>
        </p:nvGrpSpPr>
        <p:grpSpPr>
          <a:xfrm rot="12356960">
            <a:off x="3450208" y="7892059"/>
            <a:ext cx="5291586" cy="5273101"/>
            <a:chOff x="7560597" y="1233608"/>
            <a:chExt cx="5291586" cy="5273101"/>
          </a:xfrm>
        </p:grpSpPr>
        <p:sp>
          <p:nvSpPr>
            <p:cNvPr id="9" name="Circle: Hollow 8">
              <a:extLst>
                <a:ext uri="{FF2B5EF4-FFF2-40B4-BE49-F238E27FC236}">
                  <a16:creationId xmlns:a16="http://schemas.microsoft.com/office/drawing/2014/main" id="{4737E04E-065A-F86A-E42B-9CAE016135BD}"/>
                </a:ext>
              </a:extLst>
            </p:cNvPr>
            <p:cNvSpPr/>
            <p:nvPr/>
          </p:nvSpPr>
          <p:spPr>
            <a:xfrm>
              <a:off x="7908094" y="1233608"/>
              <a:ext cx="4944089" cy="4944089"/>
            </a:xfrm>
            <a:prstGeom prst="donut">
              <a:avLst>
                <a:gd name="adj" fmla="val 2164"/>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4" name="Picture 13">
              <a:extLst>
                <a:ext uri="{FF2B5EF4-FFF2-40B4-BE49-F238E27FC236}">
                  <a16:creationId xmlns:a16="http://schemas.microsoft.com/office/drawing/2014/main" id="{559807C1-E87A-A409-B307-F78C4F24EAE1}"/>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1359377" y="5081687"/>
              <a:ext cx="917147" cy="917147"/>
            </a:xfrm>
            <a:prstGeom prst="rect">
              <a:avLst/>
            </a:prstGeom>
          </p:spPr>
        </p:pic>
        <p:pic>
          <p:nvPicPr>
            <p:cNvPr id="4" name="Picture 3">
              <a:extLst>
                <a:ext uri="{FF2B5EF4-FFF2-40B4-BE49-F238E27FC236}">
                  <a16:creationId xmlns:a16="http://schemas.microsoft.com/office/drawing/2014/main" id="{93C2F0D3-93F5-9646-6AEC-AFC5BB3FA3BA}"/>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7560597" y="2928505"/>
              <a:ext cx="914400" cy="914400"/>
            </a:xfrm>
            <a:prstGeom prst="rect">
              <a:avLst/>
            </a:prstGeom>
          </p:spPr>
        </p:pic>
        <p:pic>
          <p:nvPicPr>
            <p:cNvPr id="12" name="Picture 11">
              <a:extLst>
                <a:ext uri="{FF2B5EF4-FFF2-40B4-BE49-F238E27FC236}">
                  <a16:creationId xmlns:a16="http://schemas.microsoft.com/office/drawing/2014/main" id="{8D7D420F-6FF3-7123-0689-032947C4099F}"/>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8119084" y="4779155"/>
              <a:ext cx="914400" cy="914400"/>
            </a:xfrm>
            <a:prstGeom prst="rect">
              <a:avLst/>
            </a:prstGeom>
          </p:spPr>
        </p:pic>
        <p:pic>
          <p:nvPicPr>
            <p:cNvPr id="15" name="Picture 14">
              <a:extLst>
                <a:ext uri="{FF2B5EF4-FFF2-40B4-BE49-F238E27FC236}">
                  <a16:creationId xmlns:a16="http://schemas.microsoft.com/office/drawing/2014/main" id="{C5FEDC06-17A9-40B2-2D1A-C4A2C6DF21BF}"/>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9775021" y="5592309"/>
              <a:ext cx="914400" cy="914400"/>
            </a:xfrm>
            <a:prstGeom prst="rect">
              <a:avLst/>
            </a:prstGeom>
          </p:spPr>
        </p:pic>
      </p:grpSp>
      <p:sp>
        <p:nvSpPr>
          <p:cNvPr id="5" name="TextBox 4">
            <a:extLst>
              <a:ext uri="{FF2B5EF4-FFF2-40B4-BE49-F238E27FC236}">
                <a16:creationId xmlns:a16="http://schemas.microsoft.com/office/drawing/2014/main" id="{1898856F-BA65-2A43-88F0-C2E420A11E04}"/>
              </a:ext>
            </a:extLst>
          </p:cNvPr>
          <p:cNvSpPr txBox="1"/>
          <p:nvPr/>
        </p:nvSpPr>
        <p:spPr>
          <a:xfrm>
            <a:off x="3003889" y="1744484"/>
            <a:ext cx="6822702" cy="1446550"/>
          </a:xfrm>
          <a:prstGeom prst="rect">
            <a:avLst/>
          </a:prstGeom>
          <a:noFill/>
        </p:spPr>
        <p:txBody>
          <a:bodyPr wrap="none" rtlCol="0">
            <a:spAutoFit/>
          </a:bodyPr>
          <a:lstStyle/>
          <a:p>
            <a:r>
              <a:rPr lang="en-GB" sz="8800" dirty="0">
                <a:solidFill>
                  <a:schemeClr val="bg1"/>
                </a:solidFill>
                <a:latin typeface="Aharoni" panose="02010803020104030203" pitchFamily="2" charset="-79"/>
                <a:cs typeface="Aharoni" panose="02010803020104030203" pitchFamily="2" charset="-79"/>
              </a:rPr>
              <a:t>THANK YOU</a:t>
            </a:r>
            <a:endParaRPr lang="en-US" sz="32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1043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4F8655E-1602-6B92-496A-0A659C62A4DC}"/>
              </a:ext>
            </a:extLst>
          </p:cNvPr>
          <p:cNvSpPr txBox="1"/>
          <p:nvPr/>
        </p:nvSpPr>
        <p:spPr>
          <a:xfrm>
            <a:off x="-206251345" y="-15153445"/>
            <a:ext cx="603689621" cy="61647645"/>
          </a:xfrm>
          <a:prstGeom prst="rect">
            <a:avLst/>
          </a:prstGeom>
          <a:noFill/>
          <a:effectLst>
            <a:innerShdw blurRad="114300" dist="228600">
              <a:prstClr val="black"/>
            </a:innerShdw>
          </a:effectLst>
        </p:spPr>
        <p:txBody>
          <a:bodyPr wrap="none" rtlCol="0">
            <a:spAutoFit/>
          </a:bodyPr>
          <a:lstStyle/>
          <a:p>
            <a:r>
              <a:rPr lang="en-US" sz="400000" dirty="0">
                <a:solidFill>
                  <a:schemeClr val="bg1"/>
                </a:solidFill>
                <a:effectLst>
                  <a:innerShdw blurRad="114300">
                    <a:prstClr val="black"/>
                  </a:innerShdw>
                </a:effectLst>
                <a:latin typeface="Aharoni" panose="02010803020104030203" pitchFamily="2" charset="-79"/>
                <a:cs typeface="Aharoni" panose="02010803020104030203" pitchFamily="2" charset="-79"/>
              </a:rPr>
              <a:t>ARTIFICIAL INTELLIGENCE</a:t>
            </a:r>
          </a:p>
        </p:txBody>
      </p:sp>
      <p:pic>
        <p:nvPicPr>
          <p:cNvPr id="11" name="Picture 10">
            <a:extLst>
              <a:ext uri="{FF2B5EF4-FFF2-40B4-BE49-F238E27FC236}">
                <a16:creationId xmlns:a16="http://schemas.microsoft.com/office/drawing/2014/main" id="{259B2E44-81C8-0014-1404-EABB2F4DC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489" y="215951"/>
            <a:ext cx="1143511" cy="914400"/>
          </a:xfrm>
          <a:prstGeom prst="rect">
            <a:avLst/>
          </a:prstGeom>
          <a:ln>
            <a:noFill/>
          </a:ln>
          <a:effectLst>
            <a:glow rad="317500">
              <a:schemeClr val="accent3">
                <a:satMod val="175000"/>
                <a:alpha val="9000"/>
              </a:schemeClr>
            </a:glow>
            <a:innerShdw blurRad="266700" dist="190500" dir="14400000">
              <a:prstClr val="black">
                <a:alpha val="76000"/>
              </a:prstClr>
            </a:innerShdw>
          </a:effectLst>
        </p:spPr>
      </p:pic>
      <p:sp>
        <p:nvSpPr>
          <p:cNvPr id="3" name="TextBox 2">
            <a:extLst>
              <a:ext uri="{FF2B5EF4-FFF2-40B4-BE49-F238E27FC236}">
                <a16:creationId xmlns:a16="http://schemas.microsoft.com/office/drawing/2014/main" id="{12C272C0-D63E-F15F-0659-0415DD88C24A}"/>
              </a:ext>
            </a:extLst>
          </p:cNvPr>
          <p:cNvSpPr txBox="1"/>
          <p:nvPr/>
        </p:nvSpPr>
        <p:spPr>
          <a:xfrm>
            <a:off x="479275" y="1485900"/>
            <a:ext cx="11233449" cy="2123658"/>
          </a:xfrm>
          <a:prstGeom prst="rect">
            <a:avLst/>
          </a:prstGeom>
          <a:noFill/>
        </p:spPr>
        <p:txBody>
          <a:bodyPr wrap="square" rtlCol="0">
            <a:spAutoFit/>
          </a:bodyPr>
          <a:lstStyle/>
          <a:p>
            <a:pPr algn="ctr"/>
            <a:r>
              <a:rPr lang="en-GB" sz="4400" dirty="0">
                <a:latin typeface="Aharoni" panose="02010803020104030203" pitchFamily="2" charset="-79"/>
                <a:cs typeface="Aharoni" panose="02010803020104030203" pitchFamily="2" charset="-79"/>
              </a:rPr>
              <a:t>Leveraging AI-Driven Behavior Biometrics for Real-time Student Attention and Participation Monitoring</a:t>
            </a:r>
            <a:endParaRPr lang="en-GB" sz="8000" b="0" i="0" dirty="0">
              <a:solidFill>
                <a:srgbClr val="1F1F1F"/>
              </a:solidFill>
              <a:effectLst/>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D6D5CEE2-E224-8ECA-73B8-ED4B353BA482}"/>
              </a:ext>
            </a:extLst>
          </p:cNvPr>
          <p:cNvSpPr txBox="1"/>
          <p:nvPr/>
        </p:nvSpPr>
        <p:spPr>
          <a:xfrm>
            <a:off x="6345767" y="4264462"/>
            <a:ext cx="1147302" cy="646331"/>
          </a:xfrm>
          <a:prstGeom prst="rect">
            <a:avLst/>
          </a:prstGeom>
          <a:noFill/>
        </p:spPr>
        <p:txBody>
          <a:bodyPr wrap="none" rtlCol="0">
            <a:spAutoFit/>
          </a:bodyPr>
          <a:lstStyle/>
          <a:p>
            <a:r>
              <a:rPr lang="en-GB" dirty="0"/>
              <a:t>Members:</a:t>
            </a:r>
          </a:p>
          <a:p>
            <a:endParaRPr lang="en-US" dirty="0"/>
          </a:p>
        </p:txBody>
      </p:sp>
      <p:graphicFrame>
        <p:nvGraphicFramePr>
          <p:cNvPr id="6" name="Table 5">
            <a:extLst>
              <a:ext uri="{FF2B5EF4-FFF2-40B4-BE49-F238E27FC236}">
                <a16:creationId xmlns:a16="http://schemas.microsoft.com/office/drawing/2014/main" id="{2174BDC8-5C02-6566-0730-2CAEEE853E7C}"/>
              </a:ext>
            </a:extLst>
          </p:cNvPr>
          <p:cNvGraphicFramePr>
            <a:graphicFrameLocks noGrp="1"/>
          </p:cNvGraphicFramePr>
          <p:nvPr>
            <p:extLst>
              <p:ext uri="{D42A27DB-BD31-4B8C-83A1-F6EECF244321}">
                <p14:modId xmlns:p14="http://schemas.microsoft.com/office/powerpoint/2010/main" val="3115350962"/>
              </p:ext>
            </p:extLst>
          </p:nvPr>
        </p:nvGraphicFramePr>
        <p:xfrm>
          <a:off x="7176050" y="4716321"/>
          <a:ext cx="3995496" cy="899160"/>
        </p:xfrm>
        <a:graphic>
          <a:graphicData uri="http://schemas.openxmlformats.org/drawingml/2006/table">
            <a:tbl>
              <a:tblPr/>
              <a:tblGrid>
                <a:gridCol w="1642260">
                  <a:extLst>
                    <a:ext uri="{9D8B030D-6E8A-4147-A177-3AD203B41FA5}">
                      <a16:colId xmlns:a16="http://schemas.microsoft.com/office/drawing/2014/main" val="3021690973"/>
                    </a:ext>
                  </a:extLst>
                </a:gridCol>
                <a:gridCol w="2353236">
                  <a:extLst>
                    <a:ext uri="{9D8B030D-6E8A-4147-A177-3AD203B41FA5}">
                      <a16:colId xmlns:a16="http://schemas.microsoft.com/office/drawing/2014/main" val="2495995257"/>
                    </a:ext>
                  </a:extLst>
                </a:gridCol>
              </a:tblGrid>
              <a:tr h="263296">
                <a:tc>
                  <a:txBody>
                    <a:bodyPr/>
                    <a:lstStyle/>
                    <a:p>
                      <a:pPr rtl="0" fontAlgn="b"/>
                      <a:r>
                        <a:rPr lang="en-US">
                          <a:effectLst/>
                        </a:rPr>
                        <a:t>21MIS1044</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r>
                        <a:rPr lang="en-US" dirty="0">
                          <a:effectLst/>
                        </a:rPr>
                        <a:t>Srinivasan J P</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973786"/>
                  </a:ext>
                </a:extLst>
              </a:tr>
              <a:tr h="263296">
                <a:tc>
                  <a:txBody>
                    <a:bodyPr/>
                    <a:lstStyle/>
                    <a:p>
                      <a:pPr rtl="0" fontAlgn="b"/>
                      <a:r>
                        <a:rPr lang="en-US">
                          <a:effectLst/>
                        </a:rPr>
                        <a:t>21MIS1072</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r>
                        <a:rPr lang="en-US" dirty="0">
                          <a:effectLst/>
                        </a:rPr>
                        <a:t>Kishore Bharathi B</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478698"/>
                  </a:ext>
                </a:extLst>
              </a:tr>
              <a:tr h="263296">
                <a:tc>
                  <a:txBody>
                    <a:bodyPr/>
                    <a:lstStyle/>
                    <a:p>
                      <a:pPr rtl="0" fontAlgn="b"/>
                      <a:r>
                        <a:rPr lang="en-US">
                          <a:effectLst/>
                        </a:rPr>
                        <a:t>21MIS1113</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r>
                        <a:rPr lang="en-US" dirty="0">
                          <a:effectLst/>
                        </a:rPr>
                        <a:t>Gokul R</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1208933"/>
                  </a:ext>
                </a:extLst>
              </a:tr>
            </a:tbl>
          </a:graphicData>
        </a:graphic>
      </p:graphicFrame>
      <p:pic>
        <p:nvPicPr>
          <p:cNvPr id="7" name="Picture 6">
            <a:extLst>
              <a:ext uri="{FF2B5EF4-FFF2-40B4-BE49-F238E27FC236}">
                <a16:creationId xmlns:a16="http://schemas.microsoft.com/office/drawing/2014/main" id="{6C7A03FC-1AFA-B163-7D6B-C616EF944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650" y="8985202"/>
            <a:ext cx="3422650" cy="3422650"/>
          </a:xfrm>
          <a:prstGeom prst="rect">
            <a:avLst/>
          </a:prstGeom>
        </p:spPr>
      </p:pic>
      <p:sp>
        <p:nvSpPr>
          <p:cNvPr id="2" name="Circle: Hollow 1">
            <a:extLst>
              <a:ext uri="{FF2B5EF4-FFF2-40B4-BE49-F238E27FC236}">
                <a16:creationId xmlns:a16="http://schemas.microsoft.com/office/drawing/2014/main" id="{6931A0AB-09D1-327C-06B7-3F5754F0C070}"/>
              </a:ext>
            </a:extLst>
          </p:cNvPr>
          <p:cNvSpPr/>
          <p:nvPr/>
        </p:nvSpPr>
        <p:spPr>
          <a:xfrm>
            <a:off x="-5324448" y="2344156"/>
            <a:ext cx="4944089" cy="4944089"/>
          </a:xfrm>
          <a:prstGeom prst="donut">
            <a:avLst>
              <a:gd name="adj" fmla="val 2164"/>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a:extLst>
              <a:ext uri="{FF2B5EF4-FFF2-40B4-BE49-F238E27FC236}">
                <a16:creationId xmlns:a16="http://schemas.microsoft.com/office/drawing/2014/main" id="{350FA260-3344-B691-D173-1F80B2DF4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360" y="4183878"/>
            <a:ext cx="917147" cy="917147"/>
          </a:xfrm>
          <a:prstGeom prst="rect">
            <a:avLst/>
          </a:prstGeom>
        </p:spPr>
      </p:pic>
      <p:pic>
        <p:nvPicPr>
          <p:cNvPr id="8" name="Picture 7">
            <a:extLst>
              <a:ext uri="{FF2B5EF4-FFF2-40B4-BE49-F238E27FC236}">
                <a16:creationId xmlns:a16="http://schemas.microsoft.com/office/drawing/2014/main" id="{2B8B6302-AF44-8435-4FA2-60E37A0B7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3781" y="6668897"/>
            <a:ext cx="914400" cy="914400"/>
          </a:xfrm>
          <a:prstGeom prst="rect">
            <a:avLst/>
          </a:prstGeom>
        </p:spPr>
      </p:pic>
      <p:pic>
        <p:nvPicPr>
          <p:cNvPr id="9" name="Picture 8">
            <a:extLst>
              <a:ext uri="{FF2B5EF4-FFF2-40B4-BE49-F238E27FC236}">
                <a16:creationId xmlns:a16="http://schemas.microsoft.com/office/drawing/2014/main" id="{BF0EE55D-238D-3C8D-7F26-0AA680850C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2422" y="6592959"/>
            <a:ext cx="914400" cy="914400"/>
          </a:xfrm>
          <a:prstGeom prst="rect">
            <a:avLst/>
          </a:prstGeom>
        </p:spPr>
      </p:pic>
      <p:pic>
        <p:nvPicPr>
          <p:cNvPr id="10" name="Picture 9">
            <a:extLst>
              <a:ext uri="{FF2B5EF4-FFF2-40B4-BE49-F238E27FC236}">
                <a16:creationId xmlns:a16="http://schemas.microsoft.com/office/drawing/2014/main" id="{B83D4DE4-AEFD-1CFC-3F85-70E07A4395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8187" y="5587647"/>
            <a:ext cx="914400" cy="914400"/>
          </a:xfrm>
          <a:prstGeom prst="rect">
            <a:avLst/>
          </a:prstGeom>
        </p:spPr>
      </p:pic>
    </p:spTree>
    <p:extLst>
      <p:ext uri="{BB962C8B-B14F-4D97-AF65-F5344CB8AC3E}">
        <p14:creationId xmlns:p14="http://schemas.microsoft.com/office/powerpoint/2010/main" val="408171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59B2E44-81C8-0014-1404-EABB2F4DC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489" y="215951"/>
            <a:ext cx="1143511" cy="914400"/>
          </a:xfrm>
          <a:prstGeom prst="rect">
            <a:avLst/>
          </a:prstGeom>
          <a:ln>
            <a:noFill/>
          </a:ln>
          <a:effectLst>
            <a:glow rad="317500">
              <a:schemeClr val="accent3">
                <a:satMod val="175000"/>
                <a:alpha val="9000"/>
              </a:schemeClr>
            </a:glow>
            <a:innerShdw blurRad="266700" dist="190500" dir="14400000">
              <a:prstClr val="black">
                <a:alpha val="76000"/>
              </a:prstClr>
            </a:innerShdw>
          </a:effectLst>
        </p:spPr>
      </p:pic>
      <p:sp>
        <p:nvSpPr>
          <p:cNvPr id="3" name="TextBox 2">
            <a:extLst>
              <a:ext uri="{FF2B5EF4-FFF2-40B4-BE49-F238E27FC236}">
                <a16:creationId xmlns:a16="http://schemas.microsoft.com/office/drawing/2014/main" id="{12C272C0-D63E-F15F-0659-0415DD88C24A}"/>
              </a:ext>
            </a:extLst>
          </p:cNvPr>
          <p:cNvSpPr txBox="1"/>
          <p:nvPr/>
        </p:nvSpPr>
        <p:spPr>
          <a:xfrm>
            <a:off x="277394" y="319208"/>
            <a:ext cx="10771095" cy="707886"/>
          </a:xfrm>
          <a:prstGeom prst="rect">
            <a:avLst/>
          </a:prstGeom>
          <a:noFill/>
        </p:spPr>
        <p:txBody>
          <a:bodyPr wrap="square" rtlCol="0">
            <a:spAutoFit/>
          </a:bodyPr>
          <a:lstStyle/>
          <a:p>
            <a:r>
              <a:rPr lang="en-GB" sz="2000" b="0" i="0" dirty="0">
                <a:solidFill>
                  <a:srgbClr val="D1D5DB"/>
                </a:solidFill>
                <a:effectLst/>
                <a:latin typeface="Aharoni" panose="02010803020104030203" pitchFamily="2" charset="-79"/>
                <a:cs typeface="Aharoni" panose="02010803020104030203" pitchFamily="2" charset="-79"/>
              </a:rPr>
              <a:t>Leveraging AI-Driven Behavior Biometrics for Real-time Student Attention and Participation Monitoring</a:t>
            </a:r>
            <a:endParaRPr lang="en-GB" sz="2000" b="0" i="0" dirty="0">
              <a:solidFill>
                <a:schemeClr val="bg1"/>
              </a:solidFill>
              <a:effectLst/>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D6D5CEE2-E224-8ECA-73B8-ED4B353BA482}"/>
              </a:ext>
            </a:extLst>
          </p:cNvPr>
          <p:cNvSpPr txBox="1"/>
          <p:nvPr/>
        </p:nvSpPr>
        <p:spPr>
          <a:xfrm>
            <a:off x="13432367" y="4645462"/>
            <a:ext cx="1147302" cy="646331"/>
          </a:xfrm>
          <a:prstGeom prst="rect">
            <a:avLst/>
          </a:prstGeom>
          <a:noFill/>
        </p:spPr>
        <p:txBody>
          <a:bodyPr wrap="none" rtlCol="0">
            <a:spAutoFit/>
          </a:bodyPr>
          <a:lstStyle/>
          <a:p>
            <a:r>
              <a:rPr lang="en-GB" dirty="0"/>
              <a:t>Members:</a:t>
            </a:r>
          </a:p>
          <a:p>
            <a:endParaRPr lang="en-US" dirty="0"/>
          </a:p>
        </p:txBody>
      </p:sp>
      <p:graphicFrame>
        <p:nvGraphicFramePr>
          <p:cNvPr id="6" name="Table 5">
            <a:extLst>
              <a:ext uri="{FF2B5EF4-FFF2-40B4-BE49-F238E27FC236}">
                <a16:creationId xmlns:a16="http://schemas.microsoft.com/office/drawing/2014/main" id="{2174BDC8-5C02-6566-0730-2CAEEE853E7C}"/>
              </a:ext>
            </a:extLst>
          </p:cNvPr>
          <p:cNvGraphicFramePr>
            <a:graphicFrameLocks noGrp="1"/>
          </p:cNvGraphicFramePr>
          <p:nvPr>
            <p:extLst>
              <p:ext uri="{D42A27DB-BD31-4B8C-83A1-F6EECF244321}">
                <p14:modId xmlns:p14="http://schemas.microsoft.com/office/powerpoint/2010/main" val="3437068025"/>
              </p:ext>
            </p:extLst>
          </p:nvPr>
        </p:nvGraphicFramePr>
        <p:xfrm>
          <a:off x="14262650" y="5097321"/>
          <a:ext cx="3995496" cy="899160"/>
        </p:xfrm>
        <a:graphic>
          <a:graphicData uri="http://schemas.openxmlformats.org/drawingml/2006/table">
            <a:tbl>
              <a:tblPr/>
              <a:tblGrid>
                <a:gridCol w="1642260">
                  <a:extLst>
                    <a:ext uri="{9D8B030D-6E8A-4147-A177-3AD203B41FA5}">
                      <a16:colId xmlns:a16="http://schemas.microsoft.com/office/drawing/2014/main" val="3021690973"/>
                    </a:ext>
                  </a:extLst>
                </a:gridCol>
                <a:gridCol w="2353236">
                  <a:extLst>
                    <a:ext uri="{9D8B030D-6E8A-4147-A177-3AD203B41FA5}">
                      <a16:colId xmlns:a16="http://schemas.microsoft.com/office/drawing/2014/main" val="2495995257"/>
                    </a:ext>
                  </a:extLst>
                </a:gridCol>
              </a:tblGrid>
              <a:tr h="263296">
                <a:tc>
                  <a:txBody>
                    <a:bodyPr/>
                    <a:lstStyle/>
                    <a:p>
                      <a:pPr rtl="0" fontAlgn="b"/>
                      <a:r>
                        <a:rPr lang="en-US">
                          <a:effectLst/>
                        </a:rPr>
                        <a:t>21MIS1044</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r>
                        <a:rPr lang="en-US" dirty="0">
                          <a:effectLst/>
                        </a:rPr>
                        <a:t>Srinivasan J P</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973786"/>
                  </a:ext>
                </a:extLst>
              </a:tr>
              <a:tr h="263296">
                <a:tc>
                  <a:txBody>
                    <a:bodyPr/>
                    <a:lstStyle/>
                    <a:p>
                      <a:pPr rtl="0" fontAlgn="b"/>
                      <a:r>
                        <a:rPr lang="en-US" dirty="0">
                          <a:effectLst/>
                        </a:rPr>
                        <a:t>21MIS1072</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r>
                        <a:rPr lang="en-US" dirty="0">
                          <a:effectLst/>
                        </a:rPr>
                        <a:t>Kishore Bharathi B</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478698"/>
                  </a:ext>
                </a:extLst>
              </a:tr>
              <a:tr h="263296">
                <a:tc>
                  <a:txBody>
                    <a:bodyPr/>
                    <a:lstStyle/>
                    <a:p>
                      <a:pPr rtl="0" fontAlgn="b"/>
                      <a:r>
                        <a:rPr lang="en-US">
                          <a:effectLst/>
                        </a:rPr>
                        <a:t>21MIS1113</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r>
                        <a:rPr lang="en-US" dirty="0">
                          <a:effectLst/>
                        </a:rPr>
                        <a:t>Gokul R</a:t>
                      </a:r>
                    </a:p>
                  </a:txBody>
                  <a:tcPr marL="19050" marR="19050" marT="12700" marB="127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1208933"/>
                  </a:ext>
                </a:extLst>
              </a:tr>
            </a:tbl>
          </a:graphicData>
        </a:graphic>
      </p:graphicFrame>
      <p:pic>
        <p:nvPicPr>
          <p:cNvPr id="7" name="Picture 6">
            <a:extLst>
              <a:ext uri="{FF2B5EF4-FFF2-40B4-BE49-F238E27FC236}">
                <a16:creationId xmlns:a16="http://schemas.microsoft.com/office/drawing/2014/main" id="{E610EF88-0AA6-F8AA-EFD3-EC09D32FC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 y="1865945"/>
            <a:ext cx="3422650" cy="3422650"/>
          </a:xfrm>
          <a:prstGeom prst="rect">
            <a:avLst/>
          </a:prstGeom>
        </p:spPr>
      </p:pic>
      <p:sp>
        <p:nvSpPr>
          <p:cNvPr id="9" name="Circle: Hollow 8">
            <a:extLst>
              <a:ext uri="{FF2B5EF4-FFF2-40B4-BE49-F238E27FC236}">
                <a16:creationId xmlns:a16="http://schemas.microsoft.com/office/drawing/2014/main" id="{4737E04E-065A-F86A-E42B-9CAE016135BD}"/>
              </a:ext>
            </a:extLst>
          </p:cNvPr>
          <p:cNvSpPr/>
          <p:nvPr/>
        </p:nvSpPr>
        <p:spPr>
          <a:xfrm>
            <a:off x="-786120" y="1188456"/>
            <a:ext cx="4944089" cy="4944089"/>
          </a:xfrm>
          <a:prstGeom prst="donut">
            <a:avLst>
              <a:gd name="adj" fmla="val 2164"/>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6ACFEF4F-0AD9-7890-6610-421BD0044964}"/>
              </a:ext>
            </a:extLst>
          </p:cNvPr>
          <p:cNvSpPr txBox="1"/>
          <p:nvPr/>
        </p:nvSpPr>
        <p:spPr>
          <a:xfrm>
            <a:off x="3713469" y="1281170"/>
            <a:ext cx="2394566" cy="584775"/>
          </a:xfrm>
          <a:prstGeom prst="rect">
            <a:avLst/>
          </a:prstGeom>
          <a:noFill/>
        </p:spPr>
        <p:txBody>
          <a:bodyPr wrap="none" rtlCol="0">
            <a:spAutoFit/>
          </a:bodyPr>
          <a:lstStyle/>
          <a:p>
            <a:r>
              <a:rPr lang="en-GB" sz="3200" dirty="0">
                <a:solidFill>
                  <a:schemeClr val="bg1"/>
                </a:solidFill>
              </a:rPr>
              <a:t>BASE PAPER -</a:t>
            </a:r>
            <a:endParaRPr lang="en-US" sz="3200" dirty="0">
              <a:solidFill>
                <a:schemeClr val="bg1"/>
              </a:solidFill>
            </a:endParaRPr>
          </a:p>
        </p:txBody>
      </p:sp>
      <p:pic>
        <p:nvPicPr>
          <p:cNvPr id="14" name="Picture 13">
            <a:extLst>
              <a:ext uri="{FF2B5EF4-FFF2-40B4-BE49-F238E27FC236}">
                <a16:creationId xmlns:a16="http://schemas.microsoft.com/office/drawing/2014/main" id="{559807C1-E87A-A409-B307-F78C4F24EA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1181" y="2970426"/>
            <a:ext cx="917147" cy="917147"/>
          </a:xfrm>
          <a:prstGeom prst="rect">
            <a:avLst/>
          </a:prstGeom>
        </p:spPr>
      </p:pic>
      <p:sp>
        <p:nvSpPr>
          <p:cNvPr id="16" name="TextBox 15">
            <a:extLst>
              <a:ext uri="{FF2B5EF4-FFF2-40B4-BE49-F238E27FC236}">
                <a16:creationId xmlns:a16="http://schemas.microsoft.com/office/drawing/2014/main" id="{E4E9D31C-4B1D-2204-F2FB-29F2205283E4}"/>
              </a:ext>
            </a:extLst>
          </p:cNvPr>
          <p:cNvSpPr txBox="1"/>
          <p:nvPr/>
        </p:nvSpPr>
        <p:spPr>
          <a:xfrm>
            <a:off x="4918688" y="2792440"/>
            <a:ext cx="7019311" cy="1569660"/>
          </a:xfrm>
          <a:prstGeom prst="rect">
            <a:avLst/>
          </a:prstGeom>
          <a:noFill/>
        </p:spPr>
        <p:txBody>
          <a:bodyPr wrap="square" rtlCol="0">
            <a:spAutoFit/>
          </a:bodyPr>
          <a:lstStyle/>
          <a:p>
            <a:r>
              <a:rPr lang="en-GB" sz="2400" b="0" i="0" dirty="0">
                <a:solidFill>
                  <a:schemeClr val="bg1"/>
                </a:solidFill>
                <a:effectLst/>
                <a:latin typeface="Aharoni" panose="02010803020104030203" pitchFamily="2" charset="-79"/>
                <a:cs typeface="Aharoni" panose="02010803020104030203" pitchFamily="2" charset="-79"/>
              </a:rPr>
              <a:t>AI-driven behavior biometrics framework for robust human activity recognition in surveillance systems</a:t>
            </a:r>
          </a:p>
          <a:p>
            <a:endParaRPr lang="en-US" sz="2400" dirty="0">
              <a:solidFill>
                <a:schemeClr val="bg1"/>
              </a:solidFill>
              <a:latin typeface="Aharoni" panose="02010803020104030203" pitchFamily="2" charset="-79"/>
              <a:cs typeface="Aharoni" panose="02010803020104030203" pitchFamily="2" charset="-79"/>
            </a:endParaRPr>
          </a:p>
        </p:txBody>
      </p:sp>
      <p:pic>
        <p:nvPicPr>
          <p:cNvPr id="4" name="Picture 3">
            <a:extLst>
              <a:ext uri="{FF2B5EF4-FFF2-40B4-BE49-F238E27FC236}">
                <a16:creationId xmlns:a16="http://schemas.microsoft.com/office/drawing/2014/main" id="{93C2F0D3-93F5-9646-6AEC-AFC5BB3FA3BA}"/>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589760" y="5455445"/>
            <a:ext cx="914400" cy="914400"/>
          </a:xfrm>
          <a:prstGeom prst="rect">
            <a:avLst/>
          </a:prstGeom>
        </p:spPr>
      </p:pic>
      <p:pic>
        <p:nvPicPr>
          <p:cNvPr id="12" name="Picture 11">
            <a:extLst>
              <a:ext uri="{FF2B5EF4-FFF2-40B4-BE49-F238E27FC236}">
                <a16:creationId xmlns:a16="http://schemas.microsoft.com/office/drawing/2014/main" id="{8D7D420F-6FF3-7123-0689-032947C4099F}"/>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2091119" y="5379507"/>
            <a:ext cx="914400" cy="914400"/>
          </a:xfrm>
          <a:prstGeom prst="rect">
            <a:avLst/>
          </a:prstGeom>
        </p:spPr>
      </p:pic>
      <p:pic>
        <p:nvPicPr>
          <p:cNvPr id="15" name="Picture 14">
            <a:extLst>
              <a:ext uri="{FF2B5EF4-FFF2-40B4-BE49-F238E27FC236}">
                <a16:creationId xmlns:a16="http://schemas.microsoft.com/office/drawing/2014/main" id="{C5FEDC06-17A9-40B2-2D1A-C4A2C6DF21B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256269" y="4465107"/>
            <a:ext cx="914400" cy="914400"/>
          </a:xfrm>
          <a:prstGeom prst="rect">
            <a:avLst/>
          </a:prstGeom>
        </p:spPr>
      </p:pic>
      <p:sp>
        <p:nvSpPr>
          <p:cNvPr id="17" name="TextBox 16">
            <a:extLst>
              <a:ext uri="{FF2B5EF4-FFF2-40B4-BE49-F238E27FC236}">
                <a16:creationId xmlns:a16="http://schemas.microsoft.com/office/drawing/2014/main" id="{D3086F27-717F-0082-C28B-336CF7AB9E8F}"/>
              </a:ext>
            </a:extLst>
          </p:cNvPr>
          <p:cNvSpPr txBox="1"/>
          <p:nvPr/>
        </p:nvSpPr>
        <p:spPr>
          <a:xfrm>
            <a:off x="6010778" y="1311947"/>
            <a:ext cx="821059" cy="523220"/>
          </a:xfrm>
          <a:prstGeom prst="rect">
            <a:avLst/>
          </a:prstGeom>
          <a:noFill/>
        </p:spPr>
        <p:txBody>
          <a:bodyPr wrap="none" rtlCol="0">
            <a:spAutoFit/>
          </a:bodyPr>
          <a:lstStyle/>
          <a:p>
            <a:r>
              <a:rPr lang="en-GB" sz="2800" dirty="0">
                <a:solidFill>
                  <a:schemeClr val="bg1"/>
                </a:solidFill>
              </a:rPr>
              <a:t>Title</a:t>
            </a:r>
            <a:endParaRPr lang="en-US" sz="2800" dirty="0">
              <a:solidFill>
                <a:schemeClr val="bg1"/>
              </a:solidFill>
            </a:endParaRPr>
          </a:p>
        </p:txBody>
      </p:sp>
    </p:spTree>
    <p:extLst>
      <p:ext uri="{BB962C8B-B14F-4D97-AF65-F5344CB8AC3E}">
        <p14:creationId xmlns:p14="http://schemas.microsoft.com/office/powerpoint/2010/main" val="606251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59B2E44-81C8-0014-1404-EABB2F4DC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489" y="215951"/>
            <a:ext cx="1143511" cy="914400"/>
          </a:xfrm>
          <a:prstGeom prst="rect">
            <a:avLst/>
          </a:prstGeom>
          <a:ln>
            <a:noFill/>
          </a:ln>
          <a:effectLst>
            <a:glow rad="317500">
              <a:schemeClr val="accent3">
                <a:satMod val="175000"/>
                <a:alpha val="9000"/>
              </a:schemeClr>
            </a:glow>
            <a:innerShdw blurRad="266700" dist="190500" dir="14400000">
              <a:prstClr val="black">
                <a:alpha val="76000"/>
              </a:prstClr>
            </a:innerShdw>
          </a:effectLst>
        </p:spPr>
      </p:pic>
      <p:sp>
        <p:nvSpPr>
          <p:cNvPr id="3" name="TextBox 2">
            <a:extLst>
              <a:ext uri="{FF2B5EF4-FFF2-40B4-BE49-F238E27FC236}">
                <a16:creationId xmlns:a16="http://schemas.microsoft.com/office/drawing/2014/main" id="{12C272C0-D63E-F15F-0659-0415DD88C24A}"/>
              </a:ext>
            </a:extLst>
          </p:cNvPr>
          <p:cNvSpPr txBox="1"/>
          <p:nvPr/>
        </p:nvSpPr>
        <p:spPr>
          <a:xfrm>
            <a:off x="277394" y="319208"/>
            <a:ext cx="10771095" cy="707886"/>
          </a:xfrm>
          <a:prstGeom prst="rect">
            <a:avLst/>
          </a:prstGeom>
          <a:noFill/>
        </p:spPr>
        <p:txBody>
          <a:bodyPr wrap="square" rtlCol="0">
            <a:spAutoFit/>
          </a:bodyPr>
          <a:lstStyle/>
          <a:p>
            <a:r>
              <a:rPr lang="en-GB" sz="2000" b="0" i="0" dirty="0">
                <a:solidFill>
                  <a:srgbClr val="D1D5DB"/>
                </a:solidFill>
                <a:effectLst/>
                <a:latin typeface="Aharoni" panose="02010803020104030203" pitchFamily="2" charset="-79"/>
                <a:cs typeface="Aharoni" panose="02010803020104030203" pitchFamily="2" charset="-79"/>
              </a:rPr>
              <a:t>Leveraging AI-Driven Behavior Biometrics for Real-time Student Attention and Participation Monitoring</a:t>
            </a:r>
            <a:endParaRPr lang="en-GB" sz="2000" b="0" i="0" dirty="0">
              <a:solidFill>
                <a:schemeClr val="bg1"/>
              </a:solidFill>
              <a:effectLst/>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E610EF88-0AA6-F8AA-EFD3-EC09D32FC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 y="1865945"/>
            <a:ext cx="3422650" cy="3422650"/>
          </a:xfrm>
          <a:prstGeom prst="rect">
            <a:avLst/>
          </a:prstGeom>
        </p:spPr>
      </p:pic>
      <p:sp>
        <p:nvSpPr>
          <p:cNvPr id="9" name="Circle: Hollow 8">
            <a:extLst>
              <a:ext uri="{FF2B5EF4-FFF2-40B4-BE49-F238E27FC236}">
                <a16:creationId xmlns:a16="http://schemas.microsoft.com/office/drawing/2014/main" id="{4737E04E-065A-F86A-E42B-9CAE016135BD}"/>
              </a:ext>
            </a:extLst>
          </p:cNvPr>
          <p:cNvSpPr/>
          <p:nvPr/>
        </p:nvSpPr>
        <p:spPr>
          <a:xfrm>
            <a:off x="-786120" y="1188456"/>
            <a:ext cx="4944089" cy="4944089"/>
          </a:xfrm>
          <a:prstGeom prst="donut">
            <a:avLst>
              <a:gd name="adj" fmla="val 2164"/>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6ACFEF4F-0AD9-7890-6610-421BD0044964}"/>
              </a:ext>
            </a:extLst>
          </p:cNvPr>
          <p:cNvSpPr txBox="1"/>
          <p:nvPr/>
        </p:nvSpPr>
        <p:spPr>
          <a:xfrm>
            <a:off x="3713469" y="1281170"/>
            <a:ext cx="2487540" cy="584775"/>
          </a:xfrm>
          <a:prstGeom prst="rect">
            <a:avLst/>
          </a:prstGeom>
          <a:noFill/>
        </p:spPr>
        <p:txBody>
          <a:bodyPr wrap="none" rtlCol="0">
            <a:spAutoFit/>
          </a:bodyPr>
          <a:lstStyle/>
          <a:p>
            <a:r>
              <a:rPr lang="en-GB" sz="3200" dirty="0">
                <a:solidFill>
                  <a:schemeClr val="bg1"/>
                </a:solidFill>
              </a:rPr>
              <a:t>BASE PAPER - </a:t>
            </a:r>
            <a:endParaRPr lang="en-US" sz="3200" dirty="0">
              <a:solidFill>
                <a:schemeClr val="bg1"/>
              </a:solidFill>
            </a:endParaRPr>
          </a:p>
        </p:txBody>
      </p:sp>
      <p:pic>
        <p:nvPicPr>
          <p:cNvPr id="14" name="Picture 13">
            <a:extLst>
              <a:ext uri="{FF2B5EF4-FFF2-40B4-BE49-F238E27FC236}">
                <a16:creationId xmlns:a16="http://schemas.microsoft.com/office/drawing/2014/main" id="{559807C1-E87A-A409-B307-F78C4F24EAE1}"/>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005519" y="1695481"/>
            <a:ext cx="917147" cy="917147"/>
          </a:xfrm>
          <a:prstGeom prst="rect">
            <a:avLst/>
          </a:prstGeom>
        </p:spPr>
      </p:pic>
      <p:sp>
        <p:nvSpPr>
          <p:cNvPr id="16" name="TextBox 15">
            <a:extLst>
              <a:ext uri="{FF2B5EF4-FFF2-40B4-BE49-F238E27FC236}">
                <a16:creationId xmlns:a16="http://schemas.microsoft.com/office/drawing/2014/main" id="{E4E9D31C-4B1D-2204-F2FB-29F2205283E4}"/>
              </a:ext>
            </a:extLst>
          </p:cNvPr>
          <p:cNvSpPr txBox="1"/>
          <p:nvPr/>
        </p:nvSpPr>
        <p:spPr>
          <a:xfrm>
            <a:off x="5172689" y="1865945"/>
            <a:ext cx="7019311" cy="738664"/>
          </a:xfrm>
          <a:prstGeom prst="rect">
            <a:avLst/>
          </a:prstGeom>
          <a:noFill/>
        </p:spPr>
        <p:txBody>
          <a:bodyPr wrap="square" rtlCol="0">
            <a:spAutoFit/>
          </a:bodyPr>
          <a:lstStyle/>
          <a:p>
            <a:r>
              <a:rPr lang="en-GB" sz="1400" b="0" i="0" dirty="0">
                <a:solidFill>
                  <a:schemeClr val="bg1"/>
                </a:solidFill>
                <a:effectLst/>
                <a:latin typeface="Aharoni" panose="02010803020104030203" pitchFamily="2" charset="-79"/>
                <a:cs typeface="Aharoni" panose="02010803020104030203" pitchFamily="2" charset="-79"/>
              </a:rPr>
              <a:t>AI-driven </a:t>
            </a:r>
            <a:r>
              <a:rPr lang="en-GB" sz="1400" b="0" i="0" dirty="0" err="1">
                <a:solidFill>
                  <a:schemeClr val="bg1"/>
                </a:solidFill>
                <a:effectLst/>
                <a:latin typeface="Aharoni" panose="02010803020104030203" pitchFamily="2" charset="-79"/>
                <a:cs typeface="Aharoni" panose="02010803020104030203" pitchFamily="2" charset="-79"/>
              </a:rPr>
              <a:t>behavior</a:t>
            </a:r>
            <a:r>
              <a:rPr lang="en-GB" sz="1400" b="0" i="0" dirty="0">
                <a:solidFill>
                  <a:schemeClr val="bg1"/>
                </a:solidFill>
                <a:effectLst/>
                <a:latin typeface="Aharoni" panose="02010803020104030203" pitchFamily="2" charset="-79"/>
                <a:cs typeface="Aharoni" panose="02010803020104030203" pitchFamily="2" charset="-79"/>
              </a:rPr>
              <a:t> biometrics framework for robust human activity recognition in surveillance systems</a:t>
            </a:r>
          </a:p>
          <a:p>
            <a:endParaRPr lang="en-US" sz="1400" dirty="0">
              <a:solidFill>
                <a:schemeClr val="bg1"/>
              </a:solidFill>
              <a:latin typeface="Aharoni" panose="02010803020104030203" pitchFamily="2" charset="-79"/>
              <a:cs typeface="Aharoni" panose="02010803020104030203" pitchFamily="2" charset="-79"/>
            </a:endParaRPr>
          </a:p>
        </p:txBody>
      </p:sp>
      <p:pic>
        <p:nvPicPr>
          <p:cNvPr id="4" name="Picture 3">
            <a:extLst>
              <a:ext uri="{FF2B5EF4-FFF2-40B4-BE49-F238E27FC236}">
                <a16:creationId xmlns:a16="http://schemas.microsoft.com/office/drawing/2014/main" id="{93C2F0D3-93F5-9646-6AEC-AFC5BB3FA3BA}"/>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1630286" y="5459059"/>
            <a:ext cx="914400" cy="914400"/>
          </a:xfrm>
          <a:prstGeom prst="rect">
            <a:avLst/>
          </a:prstGeom>
        </p:spPr>
      </p:pic>
      <p:pic>
        <p:nvPicPr>
          <p:cNvPr id="12" name="Picture 11">
            <a:extLst>
              <a:ext uri="{FF2B5EF4-FFF2-40B4-BE49-F238E27FC236}">
                <a16:creationId xmlns:a16="http://schemas.microsoft.com/office/drawing/2014/main" id="{8D7D420F-6FF3-7123-0689-032947C4099F}"/>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005519" y="4544659"/>
            <a:ext cx="914400" cy="914400"/>
          </a:xfrm>
          <a:prstGeom prst="rect">
            <a:avLst/>
          </a:prstGeom>
        </p:spPr>
      </p:pic>
      <p:pic>
        <p:nvPicPr>
          <p:cNvPr id="15" name="Picture 14">
            <a:extLst>
              <a:ext uri="{FF2B5EF4-FFF2-40B4-BE49-F238E27FC236}">
                <a16:creationId xmlns:a16="http://schemas.microsoft.com/office/drawing/2014/main" id="{C5FEDC06-17A9-40B2-2D1A-C4A2C6DF21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3929" y="2955266"/>
            <a:ext cx="914400" cy="914400"/>
          </a:xfrm>
          <a:prstGeom prst="rect">
            <a:avLst/>
          </a:prstGeom>
        </p:spPr>
      </p:pic>
      <p:sp>
        <p:nvSpPr>
          <p:cNvPr id="2" name="TextBox 1">
            <a:extLst>
              <a:ext uri="{FF2B5EF4-FFF2-40B4-BE49-F238E27FC236}">
                <a16:creationId xmlns:a16="http://schemas.microsoft.com/office/drawing/2014/main" id="{42A1AB7B-6132-830F-1A6F-862D95585820}"/>
              </a:ext>
            </a:extLst>
          </p:cNvPr>
          <p:cNvSpPr txBox="1"/>
          <p:nvPr/>
        </p:nvSpPr>
        <p:spPr>
          <a:xfrm>
            <a:off x="5165558" y="2601539"/>
            <a:ext cx="6428937" cy="3139321"/>
          </a:xfrm>
          <a:prstGeom prst="rect">
            <a:avLst/>
          </a:prstGeom>
          <a:noFill/>
        </p:spPr>
        <p:txBody>
          <a:bodyPr wrap="square" rtlCol="0">
            <a:spAutoFit/>
          </a:bodyPr>
          <a:lstStyle/>
          <a:p>
            <a:r>
              <a:rPr lang="en-GB" b="0" i="0" dirty="0">
                <a:solidFill>
                  <a:schemeClr val="bg1"/>
                </a:solidFill>
                <a:effectLst/>
              </a:rPr>
              <a:t>The integration of </a:t>
            </a:r>
            <a:r>
              <a:rPr lang="en-GB" b="0" i="0" dirty="0">
                <a:solidFill>
                  <a:schemeClr val="bg1"/>
                </a:solidFill>
                <a:effectLst/>
                <a:hlinkClick r:id="rId9" tooltip="Learn more about artificial intelligence from ScienceDirect's AI-generated Topic Pages">
                  <a:extLst>
                    <a:ext uri="{A12FA001-AC4F-418D-AE19-62706E023703}">
                      <ahyp:hlinkClr xmlns:ahyp="http://schemas.microsoft.com/office/drawing/2018/hyperlinkcolor" val="tx"/>
                    </a:ext>
                  </a:extLst>
                </a:hlinkClick>
              </a:rPr>
              <a:t>artificial intelligence</a:t>
            </a:r>
            <a:r>
              <a:rPr lang="en-GB" b="0" i="0" dirty="0">
                <a:solidFill>
                  <a:schemeClr val="bg1"/>
                </a:solidFill>
                <a:effectLst/>
              </a:rPr>
              <a:t> (AI) into </a:t>
            </a:r>
            <a:r>
              <a:rPr lang="en-GB" b="0" i="0" dirty="0">
                <a:solidFill>
                  <a:schemeClr val="bg1"/>
                </a:solidFill>
                <a:effectLst/>
                <a:hlinkClick r:id="rId10" tooltip="Learn more about human activity from ScienceDirect's AI-generated Topic Pages">
                  <a:extLst>
                    <a:ext uri="{A12FA001-AC4F-418D-AE19-62706E023703}">
                      <ahyp:hlinkClr xmlns:ahyp="http://schemas.microsoft.com/office/drawing/2018/hyperlinkcolor" val="tx"/>
                    </a:ext>
                  </a:extLst>
                </a:hlinkClick>
              </a:rPr>
              <a:t>human activity</a:t>
            </a:r>
            <a:r>
              <a:rPr lang="en-GB" b="0" i="0" dirty="0">
                <a:solidFill>
                  <a:schemeClr val="bg1"/>
                </a:solidFill>
                <a:effectLst/>
              </a:rPr>
              <a:t> recognition (HAR) in </a:t>
            </a:r>
            <a:r>
              <a:rPr lang="en-GB" b="0" i="0" dirty="0">
                <a:solidFill>
                  <a:schemeClr val="bg1"/>
                </a:solidFill>
                <a:effectLst/>
                <a:hlinkClick r:id="rId11" tooltip="Learn more about smart surveillance from ScienceDirect's AI-generated Topic Pages">
                  <a:extLst>
                    <a:ext uri="{A12FA001-AC4F-418D-AE19-62706E023703}">
                      <ahyp:hlinkClr xmlns:ahyp="http://schemas.microsoft.com/office/drawing/2018/hyperlinkcolor" val="tx"/>
                    </a:ext>
                  </a:extLst>
                </a:hlinkClick>
              </a:rPr>
              <a:t>smart surveillance</a:t>
            </a:r>
            <a:r>
              <a:rPr lang="en-GB" b="0" i="0" dirty="0">
                <a:solidFill>
                  <a:schemeClr val="bg1"/>
                </a:solidFill>
                <a:effectLst/>
              </a:rPr>
              <a:t> systems has the potential to revolutionize </a:t>
            </a:r>
            <a:r>
              <a:rPr lang="en-GB" b="0" i="0" dirty="0" err="1">
                <a:solidFill>
                  <a:schemeClr val="bg1"/>
                </a:solidFill>
                <a:effectLst/>
              </a:rPr>
              <a:t>behavior</a:t>
            </a:r>
            <a:r>
              <a:rPr lang="en-GB" b="0" i="0" dirty="0">
                <a:solidFill>
                  <a:schemeClr val="bg1"/>
                </a:solidFill>
                <a:effectLst/>
              </a:rPr>
              <a:t> monitoring. These systems </a:t>
            </a:r>
            <a:r>
              <a:rPr lang="en-GB" b="0" i="0" dirty="0" err="1">
                <a:solidFill>
                  <a:schemeClr val="bg1"/>
                </a:solidFill>
                <a:effectLst/>
              </a:rPr>
              <a:t>analyze</a:t>
            </a:r>
            <a:r>
              <a:rPr lang="en-GB" b="0" i="0" dirty="0">
                <a:solidFill>
                  <a:schemeClr val="bg1"/>
                </a:solidFill>
                <a:effectLst/>
              </a:rPr>
              <a:t> an individual’s physiological or </a:t>
            </a:r>
            <a:r>
              <a:rPr lang="en-GB" b="0" i="0" dirty="0" err="1">
                <a:solidFill>
                  <a:schemeClr val="bg1"/>
                </a:solidFill>
                <a:effectLst/>
              </a:rPr>
              <a:t>behavioral</a:t>
            </a:r>
            <a:r>
              <a:rPr lang="en-GB" b="0" i="0" dirty="0">
                <a:solidFill>
                  <a:schemeClr val="bg1"/>
                </a:solidFill>
                <a:effectLst/>
              </a:rPr>
              <a:t> features to continuously monitor and identify any unusual or suspicious activity in video streams, thereby improving security and surveillance measures. Traditional surveillance systems often rely on manual human monitoring, which is resource-intensive, error-prone, and time-consuming. To address these limitations, computer vision-based </a:t>
            </a:r>
            <a:r>
              <a:rPr lang="en-GB" b="0" i="0" dirty="0" err="1">
                <a:solidFill>
                  <a:schemeClr val="bg1"/>
                </a:solidFill>
                <a:effectLst/>
              </a:rPr>
              <a:t>behavior</a:t>
            </a:r>
            <a:r>
              <a:rPr lang="en-GB" b="0" i="0" dirty="0">
                <a:solidFill>
                  <a:schemeClr val="bg1"/>
                </a:solidFill>
                <a:effectLst/>
              </a:rPr>
              <a:t> </a:t>
            </a:r>
            <a:r>
              <a:rPr lang="en-GB" b="0" i="0" dirty="0">
                <a:solidFill>
                  <a:schemeClr val="bg1"/>
                </a:solidFill>
                <a:effectLst/>
                <a:hlinkClick r:id="rId12" tooltip="Learn more about biometrics from ScienceDirect's AI-generated Topic Pages">
                  <a:extLst>
                    <a:ext uri="{A12FA001-AC4F-418D-AE19-62706E023703}">
                      <ahyp:hlinkClr xmlns:ahyp="http://schemas.microsoft.com/office/drawing/2018/hyperlinkcolor" val="tx"/>
                    </a:ext>
                  </a:extLst>
                </a:hlinkClick>
              </a:rPr>
              <a:t>biometrics</a:t>
            </a:r>
            <a:r>
              <a:rPr lang="en-GB" b="0" i="0" dirty="0">
                <a:solidFill>
                  <a:schemeClr val="bg1"/>
                </a:solidFill>
                <a:effectLst/>
              </a:rPr>
              <a:t> has emerged as a solution for secure video surveillance applications.</a:t>
            </a:r>
            <a:endParaRPr lang="en-US" dirty="0">
              <a:solidFill>
                <a:schemeClr val="bg1"/>
              </a:solidFill>
            </a:endParaRPr>
          </a:p>
        </p:txBody>
      </p:sp>
      <p:sp>
        <p:nvSpPr>
          <p:cNvPr id="8" name="TextBox 7">
            <a:extLst>
              <a:ext uri="{FF2B5EF4-FFF2-40B4-BE49-F238E27FC236}">
                <a16:creationId xmlns:a16="http://schemas.microsoft.com/office/drawing/2014/main" id="{5D540DF2-9774-B717-A2E4-83674C0546D7}"/>
              </a:ext>
            </a:extLst>
          </p:cNvPr>
          <p:cNvSpPr txBox="1"/>
          <p:nvPr/>
        </p:nvSpPr>
        <p:spPr>
          <a:xfrm>
            <a:off x="6010778" y="1311947"/>
            <a:ext cx="1399422" cy="523220"/>
          </a:xfrm>
          <a:prstGeom prst="rect">
            <a:avLst/>
          </a:prstGeom>
          <a:noFill/>
        </p:spPr>
        <p:txBody>
          <a:bodyPr wrap="none" rtlCol="0">
            <a:spAutoFit/>
          </a:bodyPr>
          <a:lstStyle/>
          <a:p>
            <a:r>
              <a:rPr lang="en-GB" sz="2800" dirty="0">
                <a:solidFill>
                  <a:schemeClr val="bg1"/>
                </a:solidFill>
              </a:rPr>
              <a:t>Abstract</a:t>
            </a:r>
            <a:endParaRPr lang="en-US" sz="2800" dirty="0">
              <a:solidFill>
                <a:schemeClr val="bg1"/>
              </a:solidFill>
            </a:endParaRPr>
          </a:p>
        </p:txBody>
      </p:sp>
    </p:spTree>
    <p:extLst>
      <p:ext uri="{BB962C8B-B14F-4D97-AF65-F5344CB8AC3E}">
        <p14:creationId xmlns:p14="http://schemas.microsoft.com/office/powerpoint/2010/main" val="1861147186"/>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59B2E44-81C8-0014-1404-EABB2F4DC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489" y="215951"/>
            <a:ext cx="1143511" cy="914400"/>
          </a:xfrm>
          <a:prstGeom prst="rect">
            <a:avLst/>
          </a:prstGeom>
          <a:ln>
            <a:noFill/>
          </a:ln>
          <a:effectLst>
            <a:glow rad="317500">
              <a:schemeClr val="accent3">
                <a:satMod val="175000"/>
                <a:alpha val="9000"/>
              </a:schemeClr>
            </a:glow>
            <a:innerShdw blurRad="266700" dist="190500" dir="14400000">
              <a:prstClr val="black">
                <a:alpha val="76000"/>
              </a:prstClr>
            </a:innerShdw>
          </a:effectLst>
        </p:spPr>
      </p:pic>
      <p:sp>
        <p:nvSpPr>
          <p:cNvPr id="3" name="TextBox 2">
            <a:extLst>
              <a:ext uri="{FF2B5EF4-FFF2-40B4-BE49-F238E27FC236}">
                <a16:creationId xmlns:a16="http://schemas.microsoft.com/office/drawing/2014/main" id="{12C272C0-D63E-F15F-0659-0415DD88C24A}"/>
              </a:ext>
            </a:extLst>
          </p:cNvPr>
          <p:cNvSpPr txBox="1"/>
          <p:nvPr/>
        </p:nvSpPr>
        <p:spPr>
          <a:xfrm>
            <a:off x="277394" y="319208"/>
            <a:ext cx="10771095" cy="707886"/>
          </a:xfrm>
          <a:prstGeom prst="rect">
            <a:avLst/>
          </a:prstGeom>
          <a:noFill/>
        </p:spPr>
        <p:txBody>
          <a:bodyPr wrap="square" rtlCol="0">
            <a:spAutoFit/>
          </a:bodyPr>
          <a:lstStyle/>
          <a:p>
            <a:r>
              <a:rPr lang="en-GB" sz="2000" b="0" i="0" dirty="0">
                <a:solidFill>
                  <a:srgbClr val="D1D5DB"/>
                </a:solidFill>
                <a:effectLst/>
                <a:latin typeface="Aharoni" panose="02010803020104030203" pitchFamily="2" charset="-79"/>
                <a:cs typeface="Aharoni" panose="02010803020104030203" pitchFamily="2" charset="-79"/>
              </a:rPr>
              <a:t>Leveraging AI-Driven Behavior Biometrics for Real-time Student Attention and Participation Monitoring</a:t>
            </a:r>
            <a:endParaRPr lang="en-GB" sz="2000" b="0" i="0" dirty="0">
              <a:solidFill>
                <a:schemeClr val="bg1"/>
              </a:solidFill>
              <a:effectLst/>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E610EF88-0AA6-F8AA-EFD3-EC09D32FC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 y="1865945"/>
            <a:ext cx="3422650" cy="3422650"/>
          </a:xfrm>
          <a:prstGeom prst="rect">
            <a:avLst/>
          </a:prstGeom>
        </p:spPr>
      </p:pic>
      <p:sp>
        <p:nvSpPr>
          <p:cNvPr id="9" name="Circle: Hollow 8">
            <a:extLst>
              <a:ext uri="{FF2B5EF4-FFF2-40B4-BE49-F238E27FC236}">
                <a16:creationId xmlns:a16="http://schemas.microsoft.com/office/drawing/2014/main" id="{4737E04E-065A-F86A-E42B-9CAE016135BD}"/>
              </a:ext>
            </a:extLst>
          </p:cNvPr>
          <p:cNvSpPr/>
          <p:nvPr/>
        </p:nvSpPr>
        <p:spPr>
          <a:xfrm>
            <a:off x="-786120" y="1188456"/>
            <a:ext cx="4944089" cy="4944089"/>
          </a:xfrm>
          <a:prstGeom prst="donut">
            <a:avLst>
              <a:gd name="adj" fmla="val 2164"/>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6ACFEF4F-0AD9-7890-6610-421BD0044964}"/>
              </a:ext>
            </a:extLst>
          </p:cNvPr>
          <p:cNvSpPr txBox="1"/>
          <p:nvPr/>
        </p:nvSpPr>
        <p:spPr>
          <a:xfrm>
            <a:off x="3713469" y="1281170"/>
            <a:ext cx="2487540" cy="584775"/>
          </a:xfrm>
          <a:prstGeom prst="rect">
            <a:avLst/>
          </a:prstGeom>
          <a:noFill/>
        </p:spPr>
        <p:txBody>
          <a:bodyPr wrap="none" rtlCol="0">
            <a:spAutoFit/>
          </a:bodyPr>
          <a:lstStyle/>
          <a:p>
            <a:r>
              <a:rPr lang="en-GB" sz="3200" dirty="0">
                <a:solidFill>
                  <a:schemeClr val="bg1"/>
                </a:solidFill>
              </a:rPr>
              <a:t>BASE PAPER - </a:t>
            </a:r>
            <a:endParaRPr lang="en-US" sz="3200" dirty="0">
              <a:solidFill>
                <a:schemeClr val="bg1"/>
              </a:solidFill>
            </a:endParaRPr>
          </a:p>
        </p:txBody>
      </p:sp>
      <p:pic>
        <p:nvPicPr>
          <p:cNvPr id="14" name="Picture 13">
            <a:extLst>
              <a:ext uri="{FF2B5EF4-FFF2-40B4-BE49-F238E27FC236}">
                <a16:creationId xmlns:a16="http://schemas.microsoft.com/office/drawing/2014/main" id="{559807C1-E87A-A409-B307-F78C4F24EAE1}"/>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1424722" y="918020"/>
            <a:ext cx="917147" cy="917147"/>
          </a:xfrm>
          <a:prstGeom prst="rect">
            <a:avLst/>
          </a:prstGeom>
        </p:spPr>
      </p:pic>
      <p:sp>
        <p:nvSpPr>
          <p:cNvPr id="16" name="TextBox 15">
            <a:extLst>
              <a:ext uri="{FF2B5EF4-FFF2-40B4-BE49-F238E27FC236}">
                <a16:creationId xmlns:a16="http://schemas.microsoft.com/office/drawing/2014/main" id="{E4E9D31C-4B1D-2204-F2FB-29F2205283E4}"/>
              </a:ext>
            </a:extLst>
          </p:cNvPr>
          <p:cNvSpPr txBox="1"/>
          <p:nvPr/>
        </p:nvSpPr>
        <p:spPr>
          <a:xfrm>
            <a:off x="5172689" y="1865945"/>
            <a:ext cx="7019311" cy="738664"/>
          </a:xfrm>
          <a:prstGeom prst="rect">
            <a:avLst/>
          </a:prstGeom>
          <a:noFill/>
        </p:spPr>
        <p:txBody>
          <a:bodyPr wrap="square" rtlCol="0">
            <a:spAutoFit/>
          </a:bodyPr>
          <a:lstStyle/>
          <a:p>
            <a:r>
              <a:rPr lang="en-GB" sz="1400" b="0" i="0" dirty="0">
                <a:solidFill>
                  <a:schemeClr val="bg1"/>
                </a:solidFill>
                <a:effectLst/>
                <a:latin typeface="Aharoni" panose="02010803020104030203" pitchFamily="2" charset="-79"/>
                <a:cs typeface="Aharoni" panose="02010803020104030203" pitchFamily="2" charset="-79"/>
              </a:rPr>
              <a:t>AI-driven </a:t>
            </a:r>
            <a:r>
              <a:rPr lang="en-GB" sz="1400" b="0" i="0" dirty="0" err="1">
                <a:solidFill>
                  <a:schemeClr val="bg1"/>
                </a:solidFill>
                <a:effectLst/>
                <a:latin typeface="Aharoni" panose="02010803020104030203" pitchFamily="2" charset="-79"/>
                <a:cs typeface="Aharoni" panose="02010803020104030203" pitchFamily="2" charset="-79"/>
              </a:rPr>
              <a:t>behavior</a:t>
            </a:r>
            <a:r>
              <a:rPr lang="en-GB" sz="1400" b="0" i="0" dirty="0">
                <a:solidFill>
                  <a:schemeClr val="bg1"/>
                </a:solidFill>
                <a:effectLst/>
                <a:latin typeface="Aharoni" panose="02010803020104030203" pitchFamily="2" charset="-79"/>
                <a:cs typeface="Aharoni" panose="02010803020104030203" pitchFamily="2" charset="-79"/>
              </a:rPr>
              <a:t> biometrics framework for robust human activity recognition in surveillance systems</a:t>
            </a:r>
          </a:p>
          <a:p>
            <a:endParaRPr lang="en-US" sz="1400" dirty="0">
              <a:solidFill>
                <a:schemeClr val="bg1"/>
              </a:solidFill>
              <a:latin typeface="Aharoni" panose="02010803020104030203" pitchFamily="2" charset="-79"/>
              <a:cs typeface="Aharoni" panose="02010803020104030203" pitchFamily="2" charset="-79"/>
            </a:endParaRPr>
          </a:p>
        </p:txBody>
      </p:sp>
      <p:pic>
        <p:nvPicPr>
          <p:cNvPr id="4" name="Picture 3">
            <a:extLst>
              <a:ext uri="{FF2B5EF4-FFF2-40B4-BE49-F238E27FC236}">
                <a16:creationId xmlns:a16="http://schemas.microsoft.com/office/drawing/2014/main" id="{93C2F0D3-93F5-9646-6AEC-AFC5BB3FA3BA}"/>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2986644" y="4552172"/>
            <a:ext cx="914400" cy="914400"/>
          </a:xfrm>
          <a:prstGeom prst="rect">
            <a:avLst/>
          </a:prstGeom>
        </p:spPr>
      </p:pic>
      <p:pic>
        <p:nvPicPr>
          <p:cNvPr id="12" name="Picture 11">
            <a:extLst>
              <a:ext uri="{FF2B5EF4-FFF2-40B4-BE49-F238E27FC236}">
                <a16:creationId xmlns:a16="http://schemas.microsoft.com/office/drawing/2014/main" id="{8D7D420F-6FF3-7123-0689-032947C409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929" y="2971800"/>
            <a:ext cx="914400" cy="914400"/>
          </a:xfrm>
          <a:prstGeom prst="rect">
            <a:avLst/>
          </a:prstGeom>
        </p:spPr>
      </p:pic>
      <p:pic>
        <p:nvPicPr>
          <p:cNvPr id="15" name="Picture 14">
            <a:extLst>
              <a:ext uri="{FF2B5EF4-FFF2-40B4-BE49-F238E27FC236}">
                <a16:creationId xmlns:a16="http://schemas.microsoft.com/office/drawing/2014/main" id="{C5FEDC06-17A9-40B2-2D1A-C4A2C6DF21B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2799069" y="1520166"/>
            <a:ext cx="914400" cy="914400"/>
          </a:xfrm>
          <a:prstGeom prst="rect">
            <a:avLst/>
          </a:prstGeom>
        </p:spPr>
      </p:pic>
      <p:sp>
        <p:nvSpPr>
          <p:cNvPr id="2" name="TextBox 1">
            <a:extLst>
              <a:ext uri="{FF2B5EF4-FFF2-40B4-BE49-F238E27FC236}">
                <a16:creationId xmlns:a16="http://schemas.microsoft.com/office/drawing/2014/main" id="{42A1AB7B-6132-830F-1A6F-862D95585820}"/>
              </a:ext>
            </a:extLst>
          </p:cNvPr>
          <p:cNvSpPr txBox="1"/>
          <p:nvPr/>
        </p:nvSpPr>
        <p:spPr>
          <a:xfrm>
            <a:off x="5165558" y="2601539"/>
            <a:ext cx="6673516" cy="2308324"/>
          </a:xfrm>
          <a:prstGeom prst="rect">
            <a:avLst/>
          </a:prstGeom>
          <a:noFill/>
        </p:spPr>
        <p:txBody>
          <a:bodyPr wrap="square" rtlCol="0">
            <a:spAutoFit/>
          </a:bodyPr>
          <a:lstStyle/>
          <a:p>
            <a:r>
              <a:rPr lang="en-US" sz="2400" b="0" i="0" dirty="0">
                <a:solidFill>
                  <a:schemeClr val="bg1"/>
                </a:solidFill>
                <a:effectLst/>
                <a:latin typeface="ElsevierGulliver"/>
              </a:rPr>
              <a:t> AI-based behavior biometrics framework is evaluated using four publicly available HAR datasets </a:t>
            </a:r>
          </a:p>
          <a:p>
            <a:r>
              <a:rPr lang="en-US" sz="2400" b="0" i="0" dirty="0">
                <a:solidFill>
                  <a:schemeClr val="bg1"/>
                </a:solidFill>
                <a:effectLst/>
                <a:latin typeface="ElsevierGulliver"/>
              </a:rPr>
              <a:t>UCF101,</a:t>
            </a:r>
          </a:p>
          <a:p>
            <a:r>
              <a:rPr lang="en-US" sz="2400" b="0" i="0" dirty="0">
                <a:solidFill>
                  <a:schemeClr val="bg1"/>
                </a:solidFill>
                <a:effectLst/>
                <a:latin typeface="ElsevierGulliver"/>
              </a:rPr>
              <a:t>HMDB51,</a:t>
            </a:r>
          </a:p>
          <a:p>
            <a:r>
              <a:rPr lang="en-US" sz="2400" b="0" i="0" dirty="0">
                <a:solidFill>
                  <a:schemeClr val="bg1"/>
                </a:solidFill>
                <a:effectLst/>
                <a:latin typeface="ElsevierGulliver"/>
              </a:rPr>
              <a:t>UCF50,</a:t>
            </a:r>
          </a:p>
          <a:p>
            <a:r>
              <a:rPr lang="en-US" sz="2400" b="0" i="0" dirty="0">
                <a:solidFill>
                  <a:schemeClr val="bg1"/>
                </a:solidFill>
                <a:effectLst/>
                <a:latin typeface="ElsevierGulliver"/>
              </a:rPr>
              <a:t>and YouTube Action</a:t>
            </a:r>
            <a:endParaRPr lang="en-US" sz="2400" dirty="0">
              <a:solidFill>
                <a:schemeClr val="bg1"/>
              </a:solidFill>
            </a:endParaRPr>
          </a:p>
        </p:txBody>
      </p:sp>
      <p:sp>
        <p:nvSpPr>
          <p:cNvPr id="8" name="TextBox 7">
            <a:extLst>
              <a:ext uri="{FF2B5EF4-FFF2-40B4-BE49-F238E27FC236}">
                <a16:creationId xmlns:a16="http://schemas.microsoft.com/office/drawing/2014/main" id="{5D540DF2-9774-B717-A2E4-83674C0546D7}"/>
              </a:ext>
            </a:extLst>
          </p:cNvPr>
          <p:cNvSpPr txBox="1"/>
          <p:nvPr/>
        </p:nvSpPr>
        <p:spPr>
          <a:xfrm>
            <a:off x="6010778" y="1311947"/>
            <a:ext cx="1298753" cy="523220"/>
          </a:xfrm>
          <a:prstGeom prst="rect">
            <a:avLst/>
          </a:prstGeom>
          <a:noFill/>
        </p:spPr>
        <p:txBody>
          <a:bodyPr wrap="none" rtlCol="0">
            <a:spAutoFit/>
          </a:bodyPr>
          <a:lstStyle/>
          <a:p>
            <a:r>
              <a:rPr lang="en-GB" sz="2800" dirty="0">
                <a:solidFill>
                  <a:schemeClr val="bg1"/>
                </a:solidFill>
              </a:rPr>
              <a:t>Dataset</a:t>
            </a:r>
            <a:endParaRPr lang="en-US" sz="2800" dirty="0">
              <a:solidFill>
                <a:schemeClr val="bg1"/>
              </a:solidFill>
            </a:endParaRPr>
          </a:p>
        </p:txBody>
      </p:sp>
      <p:pic>
        <p:nvPicPr>
          <p:cNvPr id="5" name="Picture 4">
            <a:extLst>
              <a:ext uri="{FF2B5EF4-FFF2-40B4-BE49-F238E27FC236}">
                <a16:creationId xmlns:a16="http://schemas.microsoft.com/office/drawing/2014/main" id="{C5940C10-8867-031D-5F9A-BA079991E64E}"/>
              </a:ext>
            </a:extLst>
          </p:cNvPr>
          <p:cNvPicPr>
            <a:picLocks noChangeAspect="1"/>
          </p:cNvPicPr>
          <p:nvPr/>
        </p:nvPicPr>
        <p:blipFill>
          <a:blip r:embed="rId10"/>
          <a:stretch>
            <a:fillRect/>
          </a:stretch>
        </p:blipFill>
        <p:spPr>
          <a:xfrm>
            <a:off x="5301299" y="7466822"/>
            <a:ext cx="3115706" cy="3115706"/>
          </a:xfrm>
          <a:prstGeom prst="rect">
            <a:avLst/>
          </a:prstGeom>
        </p:spPr>
      </p:pic>
    </p:spTree>
    <p:extLst>
      <p:ext uri="{BB962C8B-B14F-4D97-AF65-F5344CB8AC3E}">
        <p14:creationId xmlns:p14="http://schemas.microsoft.com/office/powerpoint/2010/main" val="1203521472"/>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7FD3A0-5FBD-8F0C-FA5F-AA1AF1E9D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601" y="-3642125"/>
            <a:ext cx="22054457" cy="14301932"/>
          </a:xfrm>
          <a:prstGeom prst="rect">
            <a:avLst/>
          </a:prstGeom>
        </p:spPr>
      </p:pic>
      <p:pic>
        <p:nvPicPr>
          <p:cNvPr id="11" name="Picture 10">
            <a:extLst>
              <a:ext uri="{FF2B5EF4-FFF2-40B4-BE49-F238E27FC236}">
                <a16:creationId xmlns:a16="http://schemas.microsoft.com/office/drawing/2014/main" id="{259B2E44-81C8-0014-1404-EABB2F4DC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489" y="215951"/>
            <a:ext cx="1143511" cy="914400"/>
          </a:xfrm>
          <a:prstGeom prst="rect">
            <a:avLst/>
          </a:prstGeom>
          <a:ln>
            <a:noFill/>
          </a:ln>
          <a:effectLst>
            <a:glow rad="317500">
              <a:schemeClr val="accent3">
                <a:satMod val="175000"/>
                <a:alpha val="9000"/>
              </a:schemeClr>
            </a:glow>
            <a:innerShdw blurRad="266700" dist="190500" dir="14400000">
              <a:prstClr val="black">
                <a:alpha val="76000"/>
              </a:prstClr>
            </a:innerShdw>
          </a:effectLst>
        </p:spPr>
      </p:pic>
      <p:sp>
        <p:nvSpPr>
          <p:cNvPr id="3" name="TextBox 2">
            <a:extLst>
              <a:ext uri="{FF2B5EF4-FFF2-40B4-BE49-F238E27FC236}">
                <a16:creationId xmlns:a16="http://schemas.microsoft.com/office/drawing/2014/main" id="{12C272C0-D63E-F15F-0659-0415DD88C24A}"/>
              </a:ext>
            </a:extLst>
          </p:cNvPr>
          <p:cNvSpPr txBox="1"/>
          <p:nvPr/>
        </p:nvSpPr>
        <p:spPr>
          <a:xfrm>
            <a:off x="277394" y="319208"/>
            <a:ext cx="10771095" cy="707886"/>
          </a:xfrm>
          <a:prstGeom prst="rect">
            <a:avLst/>
          </a:prstGeom>
          <a:noFill/>
        </p:spPr>
        <p:txBody>
          <a:bodyPr wrap="square" rtlCol="0">
            <a:spAutoFit/>
          </a:bodyPr>
          <a:lstStyle/>
          <a:p>
            <a:r>
              <a:rPr lang="en-GB" sz="2000" b="0" i="0" dirty="0">
                <a:solidFill>
                  <a:srgbClr val="D1D5DB"/>
                </a:solidFill>
                <a:effectLst/>
                <a:latin typeface="Aharoni" panose="02010803020104030203" pitchFamily="2" charset="-79"/>
                <a:cs typeface="Aharoni" panose="02010803020104030203" pitchFamily="2" charset="-79"/>
              </a:rPr>
              <a:t>Leveraging AI-Driven Behavior Biometrics for Real-time Student Attention and Participation Monitoring</a:t>
            </a:r>
            <a:endParaRPr lang="en-GB" sz="2000" b="0" i="0" dirty="0">
              <a:solidFill>
                <a:schemeClr val="bg1"/>
              </a:solidFill>
              <a:effectLst/>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E610EF88-0AA6-F8AA-EFD3-EC09D32FC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 y="1865945"/>
            <a:ext cx="3422650" cy="3422650"/>
          </a:xfrm>
          <a:prstGeom prst="rect">
            <a:avLst/>
          </a:prstGeom>
        </p:spPr>
      </p:pic>
      <p:sp>
        <p:nvSpPr>
          <p:cNvPr id="9" name="Circle: Hollow 8">
            <a:extLst>
              <a:ext uri="{FF2B5EF4-FFF2-40B4-BE49-F238E27FC236}">
                <a16:creationId xmlns:a16="http://schemas.microsoft.com/office/drawing/2014/main" id="{4737E04E-065A-F86A-E42B-9CAE016135BD}"/>
              </a:ext>
            </a:extLst>
          </p:cNvPr>
          <p:cNvSpPr/>
          <p:nvPr/>
        </p:nvSpPr>
        <p:spPr>
          <a:xfrm>
            <a:off x="-786120" y="1188456"/>
            <a:ext cx="4944089" cy="4944089"/>
          </a:xfrm>
          <a:prstGeom prst="donut">
            <a:avLst>
              <a:gd name="adj" fmla="val 2164"/>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6ACFEF4F-0AD9-7890-6610-421BD0044964}"/>
              </a:ext>
            </a:extLst>
          </p:cNvPr>
          <p:cNvSpPr txBox="1"/>
          <p:nvPr/>
        </p:nvSpPr>
        <p:spPr>
          <a:xfrm>
            <a:off x="3713469" y="1281170"/>
            <a:ext cx="2487540" cy="584775"/>
          </a:xfrm>
          <a:prstGeom prst="rect">
            <a:avLst/>
          </a:prstGeom>
          <a:noFill/>
        </p:spPr>
        <p:txBody>
          <a:bodyPr wrap="none" rtlCol="0">
            <a:spAutoFit/>
          </a:bodyPr>
          <a:lstStyle/>
          <a:p>
            <a:r>
              <a:rPr lang="en-GB" sz="3200" dirty="0">
                <a:solidFill>
                  <a:schemeClr val="bg1"/>
                </a:solidFill>
              </a:rPr>
              <a:t>BASE PAPER - </a:t>
            </a:r>
            <a:endParaRPr lang="en-US" sz="3200" dirty="0">
              <a:solidFill>
                <a:schemeClr val="bg1"/>
              </a:solidFill>
            </a:endParaRPr>
          </a:p>
        </p:txBody>
      </p:sp>
      <p:pic>
        <p:nvPicPr>
          <p:cNvPr id="14" name="Picture 13">
            <a:extLst>
              <a:ext uri="{FF2B5EF4-FFF2-40B4-BE49-F238E27FC236}">
                <a16:creationId xmlns:a16="http://schemas.microsoft.com/office/drawing/2014/main" id="{559807C1-E87A-A409-B307-F78C4F24EAE1}"/>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529194" y="1569405"/>
            <a:ext cx="917147" cy="917147"/>
          </a:xfrm>
          <a:prstGeom prst="rect">
            <a:avLst/>
          </a:prstGeom>
        </p:spPr>
      </p:pic>
      <p:sp>
        <p:nvSpPr>
          <p:cNvPr id="16" name="TextBox 15">
            <a:extLst>
              <a:ext uri="{FF2B5EF4-FFF2-40B4-BE49-F238E27FC236}">
                <a16:creationId xmlns:a16="http://schemas.microsoft.com/office/drawing/2014/main" id="{E4E9D31C-4B1D-2204-F2FB-29F2205283E4}"/>
              </a:ext>
            </a:extLst>
          </p:cNvPr>
          <p:cNvSpPr txBox="1"/>
          <p:nvPr/>
        </p:nvSpPr>
        <p:spPr>
          <a:xfrm>
            <a:off x="5172689" y="1865945"/>
            <a:ext cx="7019311" cy="738664"/>
          </a:xfrm>
          <a:prstGeom prst="rect">
            <a:avLst/>
          </a:prstGeom>
          <a:noFill/>
        </p:spPr>
        <p:txBody>
          <a:bodyPr wrap="square" rtlCol="0">
            <a:spAutoFit/>
          </a:bodyPr>
          <a:lstStyle/>
          <a:p>
            <a:r>
              <a:rPr lang="en-GB" sz="1400" b="0" i="0" dirty="0">
                <a:solidFill>
                  <a:schemeClr val="bg1"/>
                </a:solidFill>
                <a:effectLst/>
                <a:latin typeface="Aharoni" panose="02010803020104030203" pitchFamily="2" charset="-79"/>
                <a:cs typeface="Aharoni" panose="02010803020104030203" pitchFamily="2" charset="-79"/>
              </a:rPr>
              <a:t>AI-driven </a:t>
            </a:r>
            <a:r>
              <a:rPr lang="en-GB" sz="1400" b="0" i="0" dirty="0" err="1">
                <a:solidFill>
                  <a:schemeClr val="bg1"/>
                </a:solidFill>
                <a:effectLst/>
                <a:latin typeface="Aharoni" panose="02010803020104030203" pitchFamily="2" charset="-79"/>
                <a:cs typeface="Aharoni" panose="02010803020104030203" pitchFamily="2" charset="-79"/>
              </a:rPr>
              <a:t>behavior</a:t>
            </a:r>
            <a:r>
              <a:rPr lang="en-GB" sz="1400" b="0" i="0" dirty="0">
                <a:solidFill>
                  <a:schemeClr val="bg1"/>
                </a:solidFill>
                <a:effectLst/>
                <a:latin typeface="Aharoni" panose="02010803020104030203" pitchFamily="2" charset="-79"/>
                <a:cs typeface="Aharoni" panose="02010803020104030203" pitchFamily="2" charset="-79"/>
              </a:rPr>
              <a:t> biometrics framework for robust human activity recognition in surveillance systems</a:t>
            </a:r>
          </a:p>
          <a:p>
            <a:endParaRPr lang="en-US" sz="1400" dirty="0">
              <a:solidFill>
                <a:schemeClr val="bg1"/>
              </a:solidFill>
              <a:latin typeface="Aharoni" panose="02010803020104030203" pitchFamily="2" charset="-79"/>
              <a:cs typeface="Aharoni" panose="02010803020104030203" pitchFamily="2" charset="-79"/>
            </a:endParaRPr>
          </a:p>
        </p:txBody>
      </p:sp>
      <p:pic>
        <p:nvPicPr>
          <p:cNvPr id="4" name="Picture 3">
            <a:extLst>
              <a:ext uri="{FF2B5EF4-FFF2-40B4-BE49-F238E27FC236}">
                <a16:creationId xmlns:a16="http://schemas.microsoft.com/office/drawing/2014/main" id="{93C2F0D3-93F5-9646-6AEC-AFC5BB3FA3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3929" y="2971800"/>
            <a:ext cx="914400" cy="914400"/>
          </a:xfrm>
          <a:prstGeom prst="rect">
            <a:avLst/>
          </a:prstGeom>
        </p:spPr>
      </p:pic>
      <p:pic>
        <p:nvPicPr>
          <p:cNvPr id="12" name="Picture 11">
            <a:extLst>
              <a:ext uri="{FF2B5EF4-FFF2-40B4-BE49-F238E27FC236}">
                <a16:creationId xmlns:a16="http://schemas.microsoft.com/office/drawing/2014/main" id="{8D7D420F-6FF3-7123-0689-032947C4099F}"/>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2768608" y="1569405"/>
            <a:ext cx="914400" cy="914400"/>
          </a:xfrm>
          <a:prstGeom prst="rect">
            <a:avLst/>
          </a:prstGeom>
        </p:spPr>
      </p:pic>
      <p:pic>
        <p:nvPicPr>
          <p:cNvPr id="15" name="Picture 14">
            <a:extLst>
              <a:ext uri="{FF2B5EF4-FFF2-40B4-BE49-F238E27FC236}">
                <a16:creationId xmlns:a16="http://schemas.microsoft.com/office/drawing/2014/main" id="{C5FEDC06-17A9-40B2-2D1A-C4A2C6DF21BF}"/>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1143511" y="866434"/>
            <a:ext cx="914400" cy="914400"/>
          </a:xfrm>
          <a:prstGeom prst="rect">
            <a:avLst/>
          </a:prstGeom>
        </p:spPr>
      </p:pic>
      <p:sp>
        <p:nvSpPr>
          <p:cNvPr id="2" name="TextBox 1">
            <a:extLst>
              <a:ext uri="{FF2B5EF4-FFF2-40B4-BE49-F238E27FC236}">
                <a16:creationId xmlns:a16="http://schemas.microsoft.com/office/drawing/2014/main" id="{42A1AB7B-6132-830F-1A6F-862D95585820}"/>
              </a:ext>
            </a:extLst>
          </p:cNvPr>
          <p:cNvSpPr txBox="1"/>
          <p:nvPr/>
        </p:nvSpPr>
        <p:spPr>
          <a:xfrm>
            <a:off x="5165558" y="2601539"/>
            <a:ext cx="6673516" cy="461665"/>
          </a:xfrm>
          <a:prstGeom prst="rect">
            <a:avLst/>
          </a:prstGeom>
          <a:noFill/>
        </p:spPr>
        <p:txBody>
          <a:bodyPr wrap="square" rtlCol="0">
            <a:spAutoFit/>
          </a:bodyPr>
          <a:lstStyle/>
          <a:p>
            <a:r>
              <a:rPr lang="en-US" sz="2400" b="0" i="0" dirty="0">
                <a:solidFill>
                  <a:schemeClr val="bg1"/>
                </a:solidFill>
                <a:effectLst/>
                <a:latin typeface="ElsevierGulliver"/>
              </a:rPr>
              <a:t> </a:t>
            </a:r>
            <a:endParaRPr lang="en-US" sz="2400" dirty="0">
              <a:solidFill>
                <a:schemeClr val="bg1"/>
              </a:solidFill>
            </a:endParaRPr>
          </a:p>
        </p:txBody>
      </p:sp>
      <p:sp>
        <p:nvSpPr>
          <p:cNvPr id="8" name="TextBox 7">
            <a:extLst>
              <a:ext uri="{FF2B5EF4-FFF2-40B4-BE49-F238E27FC236}">
                <a16:creationId xmlns:a16="http://schemas.microsoft.com/office/drawing/2014/main" id="{5D540DF2-9774-B717-A2E4-83674C0546D7}"/>
              </a:ext>
            </a:extLst>
          </p:cNvPr>
          <p:cNvSpPr txBox="1"/>
          <p:nvPr/>
        </p:nvSpPr>
        <p:spPr>
          <a:xfrm>
            <a:off x="6010778" y="1311947"/>
            <a:ext cx="761747" cy="523220"/>
          </a:xfrm>
          <a:prstGeom prst="rect">
            <a:avLst/>
          </a:prstGeom>
          <a:noFill/>
        </p:spPr>
        <p:txBody>
          <a:bodyPr wrap="none" rtlCol="0">
            <a:spAutoFit/>
          </a:bodyPr>
          <a:lstStyle/>
          <a:p>
            <a:r>
              <a:rPr lang="en-GB" sz="2800" dirty="0">
                <a:solidFill>
                  <a:schemeClr val="bg1"/>
                </a:solidFill>
              </a:rPr>
              <a:t>URL</a:t>
            </a:r>
            <a:endParaRPr lang="en-US" sz="2800" dirty="0">
              <a:solidFill>
                <a:schemeClr val="bg1"/>
              </a:solidFill>
            </a:endParaRPr>
          </a:p>
        </p:txBody>
      </p:sp>
      <p:pic>
        <p:nvPicPr>
          <p:cNvPr id="6" name="Picture 5">
            <a:extLst>
              <a:ext uri="{FF2B5EF4-FFF2-40B4-BE49-F238E27FC236}">
                <a16:creationId xmlns:a16="http://schemas.microsoft.com/office/drawing/2014/main" id="{DF7A8B5C-E122-A8BA-35AE-89DAF5954179}"/>
              </a:ext>
            </a:extLst>
          </p:cNvPr>
          <p:cNvPicPr>
            <a:picLocks noChangeAspect="1"/>
          </p:cNvPicPr>
          <p:nvPr/>
        </p:nvPicPr>
        <p:blipFill>
          <a:blip r:embed="rId11"/>
          <a:stretch>
            <a:fillRect/>
          </a:stretch>
        </p:blipFill>
        <p:spPr>
          <a:xfrm>
            <a:off x="5214672" y="2683066"/>
            <a:ext cx="3115706" cy="3115706"/>
          </a:xfrm>
          <a:prstGeom prst="rect">
            <a:avLst/>
          </a:prstGeom>
        </p:spPr>
      </p:pic>
    </p:spTree>
    <p:extLst>
      <p:ext uri="{BB962C8B-B14F-4D97-AF65-F5344CB8AC3E}">
        <p14:creationId xmlns:p14="http://schemas.microsoft.com/office/powerpoint/2010/main" val="902436328"/>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FC1AD38-C8CB-B082-EADD-EE476AE91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20890">
            <a:off x="-5091601" y="-3642125"/>
            <a:ext cx="22054457" cy="14301932"/>
          </a:xfrm>
          <a:prstGeom prst="rect">
            <a:avLst/>
          </a:prstGeom>
        </p:spPr>
      </p:pic>
      <p:pic>
        <p:nvPicPr>
          <p:cNvPr id="11" name="Picture 10">
            <a:extLst>
              <a:ext uri="{FF2B5EF4-FFF2-40B4-BE49-F238E27FC236}">
                <a16:creationId xmlns:a16="http://schemas.microsoft.com/office/drawing/2014/main" id="{259B2E44-81C8-0014-1404-EABB2F4DC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8489" y="215951"/>
            <a:ext cx="1143511" cy="914400"/>
          </a:xfrm>
          <a:prstGeom prst="rect">
            <a:avLst/>
          </a:prstGeom>
          <a:ln>
            <a:noFill/>
          </a:ln>
          <a:effectLst>
            <a:glow rad="317500">
              <a:schemeClr val="accent3">
                <a:satMod val="175000"/>
                <a:alpha val="9000"/>
              </a:schemeClr>
            </a:glow>
            <a:innerShdw blurRad="266700" dist="190500" dir="14400000">
              <a:prstClr val="black">
                <a:alpha val="76000"/>
              </a:prstClr>
            </a:innerShdw>
          </a:effectLst>
        </p:spPr>
      </p:pic>
      <p:sp>
        <p:nvSpPr>
          <p:cNvPr id="3" name="TextBox 2">
            <a:extLst>
              <a:ext uri="{FF2B5EF4-FFF2-40B4-BE49-F238E27FC236}">
                <a16:creationId xmlns:a16="http://schemas.microsoft.com/office/drawing/2014/main" id="{12C272C0-D63E-F15F-0659-0415DD88C24A}"/>
              </a:ext>
            </a:extLst>
          </p:cNvPr>
          <p:cNvSpPr txBox="1"/>
          <p:nvPr/>
        </p:nvSpPr>
        <p:spPr>
          <a:xfrm>
            <a:off x="277394" y="319208"/>
            <a:ext cx="10771095" cy="707886"/>
          </a:xfrm>
          <a:prstGeom prst="rect">
            <a:avLst/>
          </a:prstGeom>
          <a:noFill/>
        </p:spPr>
        <p:txBody>
          <a:bodyPr wrap="square" rtlCol="0">
            <a:spAutoFit/>
          </a:bodyPr>
          <a:lstStyle/>
          <a:p>
            <a:r>
              <a:rPr lang="en-GB" sz="2000" b="0" i="0" dirty="0">
                <a:solidFill>
                  <a:srgbClr val="D1D5DB"/>
                </a:solidFill>
                <a:effectLst/>
                <a:latin typeface="Aharoni" panose="02010803020104030203" pitchFamily="2" charset="-79"/>
                <a:cs typeface="Aharoni" panose="02010803020104030203" pitchFamily="2" charset="-79"/>
              </a:rPr>
              <a:t>Leveraging AI-Driven Behavior Biometrics for Real-time Student Attention and Participation Monitoring</a:t>
            </a:r>
            <a:endParaRPr lang="en-GB" sz="2000" b="0" i="0" dirty="0">
              <a:solidFill>
                <a:schemeClr val="bg1"/>
              </a:solidFill>
              <a:effectLst/>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E610EF88-0AA6-F8AA-EFD3-EC09D32FC8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8814" y="1911097"/>
            <a:ext cx="3422650" cy="3422650"/>
          </a:xfrm>
          <a:prstGeom prst="rect">
            <a:avLst/>
          </a:prstGeom>
        </p:spPr>
      </p:pic>
      <p:sp>
        <p:nvSpPr>
          <p:cNvPr id="9" name="Circle: Hollow 8">
            <a:extLst>
              <a:ext uri="{FF2B5EF4-FFF2-40B4-BE49-F238E27FC236}">
                <a16:creationId xmlns:a16="http://schemas.microsoft.com/office/drawing/2014/main" id="{4737E04E-065A-F86A-E42B-9CAE016135BD}"/>
              </a:ext>
            </a:extLst>
          </p:cNvPr>
          <p:cNvSpPr/>
          <p:nvPr/>
        </p:nvSpPr>
        <p:spPr>
          <a:xfrm>
            <a:off x="7908094" y="1233608"/>
            <a:ext cx="4944089" cy="4944089"/>
          </a:xfrm>
          <a:prstGeom prst="donut">
            <a:avLst>
              <a:gd name="adj" fmla="val 2164"/>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4" name="Picture 13">
            <a:extLst>
              <a:ext uri="{FF2B5EF4-FFF2-40B4-BE49-F238E27FC236}">
                <a16:creationId xmlns:a16="http://schemas.microsoft.com/office/drawing/2014/main" id="{559807C1-E87A-A409-B307-F78C4F24EAE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8210240" y="4703433"/>
            <a:ext cx="917147" cy="917147"/>
          </a:xfrm>
          <a:prstGeom prst="rect">
            <a:avLst/>
          </a:prstGeom>
        </p:spPr>
      </p:pic>
      <p:pic>
        <p:nvPicPr>
          <p:cNvPr id="4" name="Picture 3">
            <a:extLst>
              <a:ext uri="{FF2B5EF4-FFF2-40B4-BE49-F238E27FC236}">
                <a16:creationId xmlns:a16="http://schemas.microsoft.com/office/drawing/2014/main" id="{93C2F0D3-93F5-9646-6AEC-AFC5BB3FA3BA}"/>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0062268" y="812020"/>
            <a:ext cx="914400" cy="914400"/>
          </a:xfrm>
          <a:prstGeom prst="rect">
            <a:avLst/>
          </a:prstGeom>
        </p:spPr>
      </p:pic>
      <p:pic>
        <p:nvPicPr>
          <p:cNvPr id="12" name="Picture 11">
            <a:extLst>
              <a:ext uri="{FF2B5EF4-FFF2-40B4-BE49-F238E27FC236}">
                <a16:creationId xmlns:a16="http://schemas.microsoft.com/office/drawing/2014/main" id="{8D7D420F-6FF3-7123-0689-032947C4099F}"/>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8440236" y="1391780"/>
            <a:ext cx="914400" cy="914400"/>
          </a:xfrm>
          <a:prstGeom prst="rect">
            <a:avLst/>
          </a:prstGeom>
        </p:spPr>
      </p:pic>
      <p:pic>
        <p:nvPicPr>
          <p:cNvPr id="15" name="Picture 14">
            <a:extLst>
              <a:ext uri="{FF2B5EF4-FFF2-40B4-BE49-F238E27FC236}">
                <a16:creationId xmlns:a16="http://schemas.microsoft.com/office/drawing/2014/main" id="{C5FEDC06-17A9-40B2-2D1A-C4A2C6DF21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5836" y="2866637"/>
            <a:ext cx="914400" cy="914400"/>
          </a:xfrm>
          <a:prstGeom prst="rect">
            <a:avLst/>
          </a:prstGeom>
        </p:spPr>
      </p:pic>
      <p:sp>
        <p:nvSpPr>
          <p:cNvPr id="5" name="TextBox 4">
            <a:extLst>
              <a:ext uri="{FF2B5EF4-FFF2-40B4-BE49-F238E27FC236}">
                <a16:creationId xmlns:a16="http://schemas.microsoft.com/office/drawing/2014/main" id="{1898856F-BA65-2A43-88F0-C2E420A11E04}"/>
              </a:ext>
            </a:extLst>
          </p:cNvPr>
          <p:cNvSpPr txBox="1"/>
          <p:nvPr/>
        </p:nvSpPr>
        <p:spPr>
          <a:xfrm>
            <a:off x="4115133" y="1587551"/>
            <a:ext cx="3160802" cy="584775"/>
          </a:xfrm>
          <a:prstGeom prst="rect">
            <a:avLst/>
          </a:prstGeom>
          <a:noFill/>
        </p:spPr>
        <p:txBody>
          <a:bodyPr wrap="none" rtlCol="0">
            <a:spAutoFit/>
          </a:bodyPr>
          <a:lstStyle/>
          <a:p>
            <a:r>
              <a:rPr lang="en-GB" sz="3200" dirty="0">
                <a:solidFill>
                  <a:schemeClr val="bg1"/>
                </a:solidFill>
              </a:rPr>
              <a:t>PROPOSED PAPER</a:t>
            </a:r>
            <a:endParaRPr lang="en-US" sz="3200" dirty="0">
              <a:solidFill>
                <a:schemeClr val="bg1"/>
              </a:solidFill>
            </a:endParaRPr>
          </a:p>
        </p:txBody>
      </p:sp>
      <p:sp>
        <p:nvSpPr>
          <p:cNvPr id="13" name="TextBox 12">
            <a:extLst>
              <a:ext uri="{FF2B5EF4-FFF2-40B4-BE49-F238E27FC236}">
                <a16:creationId xmlns:a16="http://schemas.microsoft.com/office/drawing/2014/main" id="{34417102-5909-9E9E-6913-7C3CAD0383FE}"/>
              </a:ext>
            </a:extLst>
          </p:cNvPr>
          <p:cNvSpPr txBox="1"/>
          <p:nvPr/>
        </p:nvSpPr>
        <p:spPr>
          <a:xfrm>
            <a:off x="24984" y="2924040"/>
            <a:ext cx="7019311" cy="461665"/>
          </a:xfrm>
          <a:prstGeom prst="rect">
            <a:avLst/>
          </a:prstGeom>
          <a:noFill/>
        </p:spPr>
        <p:txBody>
          <a:bodyPr wrap="square" rtlCol="0">
            <a:spAutoFit/>
          </a:bodyPr>
          <a:lstStyle/>
          <a:p>
            <a:pPr algn="r"/>
            <a:r>
              <a:rPr lang="en-GB" sz="2400" dirty="0">
                <a:solidFill>
                  <a:schemeClr val="bg1"/>
                </a:solidFill>
                <a:latin typeface="Aharoni" panose="02010803020104030203" pitchFamily="2" charset="-79"/>
                <a:cs typeface="Aharoni" panose="02010803020104030203" pitchFamily="2" charset="-79"/>
              </a:rPr>
              <a:t>abstract</a:t>
            </a:r>
            <a:endParaRPr lang="en-US" sz="2400" dirty="0">
              <a:solidFill>
                <a:schemeClr val="bg1"/>
              </a:solidFill>
              <a:latin typeface="Aharoni" panose="02010803020104030203" pitchFamily="2" charset="-79"/>
              <a:cs typeface="Aharoni" panose="02010803020104030203" pitchFamily="2" charset="-79"/>
            </a:endParaRPr>
          </a:p>
        </p:txBody>
      </p:sp>
      <p:sp>
        <p:nvSpPr>
          <p:cNvPr id="22" name="TextBox 21">
            <a:extLst>
              <a:ext uri="{FF2B5EF4-FFF2-40B4-BE49-F238E27FC236}">
                <a16:creationId xmlns:a16="http://schemas.microsoft.com/office/drawing/2014/main" id="{1B63FBAE-FF6D-9522-473F-58FC472B32D2}"/>
              </a:ext>
            </a:extLst>
          </p:cNvPr>
          <p:cNvSpPr txBox="1"/>
          <p:nvPr/>
        </p:nvSpPr>
        <p:spPr>
          <a:xfrm>
            <a:off x="2601422" y="1618328"/>
            <a:ext cx="1673535" cy="523220"/>
          </a:xfrm>
          <a:prstGeom prst="rect">
            <a:avLst/>
          </a:prstGeom>
          <a:noFill/>
        </p:spPr>
        <p:txBody>
          <a:bodyPr wrap="none" rtlCol="0">
            <a:spAutoFit/>
          </a:bodyPr>
          <a:lstStyle/>
          <a:p>
            <a:r>
              <a:rPr lang="en-GB" sz="2800" dirty="0">
                <a:solidFill>
                  <a:schemeClr val="bg1"/>
                </a:solidFill>
              </a:rPr>
              <a:t>Abstract - </a:t>
            </a:r>
            <a:endParaRPr lang="en-US" sz="2800" dirty="0">
              <a:solidFill>
                <a:schemeClr val="bg1"/>
              </a:solidFill>
            </a:endParaRPr>
          </a:p>
        </p:txBody>
      </p:sp>
    </p:spTree>
    <p:extLst>
      <p:ext uri="{BB962C8B-B14F-4D97-AF65-F5344CB8AC3E}">
        <p14:creationId xmlns:p14="http://schemas.microsoft.com/office/powerpoint/2010/main" val="2677247330"/>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FC1AD38-C8CB-B082-EADD-EE476AE91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820890">
            <a:off x="-5091601" y="-3642125"/>
            <a:ext cx="22054457" cy="14301932"/>
          </a:xfrm>
          <a:prstGeom prst="rect">
            <a:avLst/>
          </a:prstGeom>
        </p:spPr>
      </p:pic>
      <p:pic>
        <p:nvPicPr>
          <p:cNvPr id="11" name="Picture 10">
            <a:extLst>
              <a:ext uri="{FF2B5EF4-FFF2-40B4-BE49-F238E27FC236}">
                <a16:creationId xmlns:a16="http://schemas.microsoft.com/office/drawing/2014/main" id="{259B2E44-81C8-0014-1404-EABB2F4DC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489" y="215951"/>
            <a:ext cx="1143511" cy="914400"/>
          </a:xfrm>
          <a:prstGeom prst="rect">
            <a:avLst/>
          </a:prstGeom>
          <a:ln>
            <a:noFill/>
          </a:ln>
          <a:effectLst>
            <a:glow rad="317500">
              <a:schemeClr val="accent3">
                <a:satMod val="175000"/>
                <a:alpha val="9000"/>
              </a:schemeClr>
            </a:glow>
            <a:innerShdw blurRad="266700" dist="190500" dir="14400000">
              <a:prstClr val="black">
                <a:alpha val="76000"/>
              </a:prstClr>
            </a:innerShdw>
          </a:effectLst>
        </p:spPr>
      </p:pic>
      <p:sp>
        <p:nvSpPr>
          <p:cNvPr id="3" name="TextBox 2">
            <a:extLst>
              <a:ext uri="{FF2B5EF4-FFF2-40B4-BE49-F238E27FC236}">
                <a16:creationId xmlns:a16="http://schemas.microsoft.com/office/drawing/2014/main" id="{12C272C0-D63E-F15F-0659-0415DD88C24A}"/>
              </a:ext>
            </a:extLst>
          </p:cNvPr>
          <p:cNvSpPr txBox="1"/>
          <p:nvPr/>
        </p:nvSpPr>
        <p:spPr>
          <a:xfrm>
            <a:off x="277394" y="319208"/>
            <a:ext cx="10771095" cy="707886"/>
          </a:xfrm>
          <a:prstGeom prst="rect">
            <a:avLst/>
          </a:prstGeom>
          <a:noFill/>
        </p:spPr>
        <p:txBody>
          <a:bodyPr wrap="square" rtlCol="0">
            <a:spAutoFit/>
          </a:bodyPr>
          <a:lstStyle/>
          <a:p>
            <a:r>
              <a:rPr lang="en-GB" sz="2000" b="0" i="0" dirty="0">
                <a:solidFill>
                  <a:srgbClr val="D1D5DB"/>
                </a:solidFill>
                <a:effectLst/>
                <a:latin typeface="Aharoni" panose="02010803020104030203" pitchFamily="2" charset="-79"/>
                <a:cs typeface="Aharoni" panose="02010803020104030203" pitchFamily="2" charset="-79"/>
              </a:rPr>
              <a:t>Leveraging AI-Driven Behavior Biometrics for Real-time Student Attention and Participation Monitoring</a:t>
            </a:r>
            <a:endParaRPr lang="en-GB" sz="2000" b="0" i="0" dirty="0">
              <a:solidFill>
                <a:schemeClr val="bg1"/>
              </a:solidFill>
              <a:effectLst/>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E610EF88-0AA6-F8AA-EFD3-EC09D32FC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814" y="1911097"/>
            <a:ext cx="3422650" cy="3422650"/>
          </a:xfrm>
          <a:prstGeom prst="rect">
            <a:avLst/>
          </a:prstGeom>
        </p:spPr>
      </p:pic>
      <p:sp>
        <p:nvSpPr>
          <p:cNvPr id="9" name="Circle: Hollow 8">
            <a:extLst>
              <a:ext uri="{FF2B5EF4-FFF2-40B4-BE49-F238E27FC236}">
                <a16:creationId xmlns:a16="http://schemas.microsoft.com/office/drawing/2014/main" id="{4737E04E-065A-F86A-E42B-9CAE016135BD}"/>
              </a:ext>
            </a:extLst>
          </p:cNvPr>
          <p:cNvSpPr/>
          <p:nvPr/>
        </p:nvSpPr>
        <p:spPr>
          <a:xfrm>
            <a:off x="7908094" y="1233608"/>
            <a:ext cx="4944089" cy="4944089"/>
          </a:xfrm>
          <a:prstGeom prst="donut">
            <a:avLst>
              <a:gd name="adj" fmla="val 2164"/>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4" name="Picture 13">
            <a:extLst>
              <a:ext uri="{FF2B5EF4-FFF2-40B4-BE49-F238E27FC236}">
                <a16:creationId xmlns:a16="http://schemas.microsoft.com/office/drawing/2014/main" id="{559807C1-E87A-A409-B307-F78C4F24EAE1}"/>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9603694" y="5518424"/>
            <a:ext cx="917147" cy="917147"/>
          </a:xfrm>
          <a:prstGeom prst="rect">
            <a:avLst/>
          </a:prstGeom>
        </p:spPr>
      </p:pic>
      <p:pic>
        <p:nvPicPr>
          <p:cNvPr id="4" name="Picture 3">
            <a:extLst>
              <a:ext uri="{FF2B5EF4-FFF2-40B4-BE49-F238E27FC236}">
                <a16:creationId xmlns:a16="http://schemas.microsoft.com/office/drawing/2014/main" id="{93C2F0D3-93F5-9646-6AEC-AFC5BB3FA3BA}"/>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483754" y="1230081"/>
            <a:ext cx="914400" cy="914400"/>
          </a:xfrm>
          <a:prstGeom prst="rect">
            <a:avLst/>
          </a:prstGeom>
        </p:spPr>
      </p:pic>
      <p:pic>
        <p:nvPicPr>
          <p:cNvPr id="12" name="Picture 11">
            <a:extLst>
              <a:ext uri="{FF2B5EF4-FFF2-40B4-BE49-F238E27FC236}">
                <a16:creationId xmlns:a16="http://schemas.microsoft.com/office/drawing/2014/main" id="{8D7D420F-6FF3-7123-0689-032947C4099F}"/>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7569354" y="2928505"/>
            <a:ext cx="914400" cy="914400"/>
          </a:xfrm>
          <a:prstGeom prst="rect">
            <a:avLst/>
          </a:prstGeom>
        </p:spPr>
      </p:pic>
      <p:pic>
        <p:nvPicPr>
          <p:cNvPr id="15" name="Picture 14">
            <a:extLst>
              <a:ext uri="{FF2B5EF4-FFF2-40B4-BE49-F238E27FC236}">
                <a16:creationId xmlns:a16="http://schemas.microsoft.com/office/drawing/2014/main" id="{C5FEDC06-17A9-40B2-2D1A-C4A2C6DF21BF}"/>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8139564" y="4647497"/>
            <a:ext cx="914400" cy="914400"/>
          </a:xfrm>
          <a:prstGeom prst="rect">
            <a:avLst/>
          </a:prstGeom>
        </p:spPr>
      </p:pic>
      <p:sp>
        <p:nvSpPr>
          <p:cNvPr id="5" name="TextBox 4">
            <a:extLst>
              <a:ext uri="{FF2B5EF4-FFF2-40B4-BE49-F238E27FC236}">
                <a16:creationId xmlns:a16="http://schemas.microsoft.com/office/drawing/2014/main" id="{1898856F-BA65-2A43-88F0-C2E420A11E04}"/>
              </a:ext>
            </a:extLst>
          </p:cNvPr>
          <p:cNvSpPr txBox="1"/>
          <p:nvPr/>
        </p:nvSpPr>
        <p:spPr>
          <a:xfrm>
            <a:off x="4115133" y="1587551"/>
            <a:ext cx="3160802" cy="584775"/>
          </a:xfrm>
          <a:prstGeom prst="rect">
            <a:avLst/>
          </a:prstGeom>
          <a:noFill/>
        </p:spPr>
        <p:txBody>
          <a:bodyPr wrap="none" rtlCol="0">
            <a:spAutoFit/>
          </a:bodyPr>
          <a:lstStyle/>
          <a:p>
            <a:r>
              <a:rPr lang="en-GB" sz="3200" dirty="0">
                <a:solidFill>
                  <a:schemeClr val="bg1"/>
                </a:solidFill>
              </a:rPr>
              <a:t>PROPOSED PAPER</a:t>
            </a:r>
            <a:endParaRPr lang="en-US" sz="3200" dirty="0">
              <a:solidFill>
                <a:schemeClr val="bg1"/>
              </a:solidFill>
            </a:endParaRPr>
          </a:p>
        </p:txBody>
      </p:sp>
      <p:sp>
        <p:nvSpPr>
          <p:cNvPr id="13" name="TextBox 12">
            <a:extLst>
              <a:ext uri="{FF2B5EF4-FFF2-40B4-BE49-F238E27FC236}">
                <a16:creationId xmlns:a16="http://schemas.microsoft.com/office/drawing/2014/main" id="{34417102-5909-9E9E-6913-7C3CAD0383FE}"/>
              </a:ext>
            </a:extLst>
          </p:cNvPr>
          <p:cNvSpPr txBox="1"/>
          <p:nvPr/>
        </p:nvSpPr>
        <p:spPr>
          <a:xfrm>
            <a:off x="24984" y="2924040"/>
            <a:ext cx="7019311" cy="461665"/>
          </a:xfrm>
          <a:prstGeom prst="rect">
            <a:avLst/>
          </a:prstGeom>
          <a:noFill/>
        </p:spPr>
        <p:txBody>
          <a:bodyPr wrap="square" rtlCol="0">
            <a:spAutoFit/>
          </a:bodyPr>
          <a:lstStyle/>
          <a:p>
            <a:pPr algn="r"/>
            <a:r>
              <a:rPr lang="en-GB" sz="2400" dirty="0">
                <a:solidFill>
                  <a:schemeClr val="bg1"/>
                </a:solidFill>
                <a:latin typeface="Aharoni" panose="02010803020104030203" pitchFamily="2" charset="-79"/>
                <a:cs typeface="Aharoni" panose="02010803020104030203" pitchFamily="2" charset="-79"/>
              </a:rPr>
              <a:t>dataset</a:t>
            </a:r>
            <a:endParaRPr lang="en-US" sz="2400" dirty="0">
              <a:solidFill>
                <a:schemeClr val="bg1"/>
              </a:solidFill>
              <a:latin typeface="Aharoni" panose="02010803020104030203" pitchFamily="2" charset="-79"/>
              <a:cs typeface="Aharoni" panose="02010803020104030203" pitchFamily="2" charset="-79"/>
            </a:endParaRPr>
          </a:p>
        </p:txBody>
      </p:sp>
      <p:sp>
        <p:nvSpPr>
          <p:cNvPr id="22" name="TextBox 21">
            <a:extLst>
              <a:ext uri="{FF2B5EF4-FFF2-40B4-BE49-F238E27FC236}">
                <a16:creationId xmlns:a16="http://schemas.microsoft.com/office/drawing/2014/main" id="{1B63FBAE-FF6D-9522-473F-58FC472B32D2}"/>
              </a:ext>
            </a:extLst>
          </p:cNvPr>
          <p:cNvSpPr txBox="1"/>
          <p:nvPr/>
        </p:nvSpPr>
        <p:spPr>
          <a:xfrm>
            <a:off x="2601422" y="1618328"/>
            <a:ext cx="1572866" cy="523220"/>
          </a:xfrm>
          <a:prstGeom prst="rect">
            <a:avLst/>
          </a:prstGeom>
          <a:noFill/>
        </p:spPr>
        <p:txBody>
          <a:bodyPr wrap="none" rtlCol="0">
            <a:spAutoFit/>
          </a:bodyPr>
          <a:lstStyle/>
          <a:p>
            <a:r>
              <a:rPr lang="en-GB" sz="2800" dirty="0">
                <a:solidFill>
                  <a:schemeClr val="bg1"/>
                </a:solidFill>
              </a:rPr>
              <a:t>Dataset - </a:t>
            </a:r>
            <a:endParaRPr lang="en-US" sz="2800" dirty="0">
              <a:solidFill>
                <a:schemeClr val="bg1"/>
              </a:solidFill>
            </a:endParaRPr>
          </a:p>
        </p:txBody>
      </p:sp>
    </p:spTree>
    <p:extLst>
      <p:ext uri="{BB962C8B-B14F-4D97-AF65-F5344CB8AC3E}">
        <p14:creationId xmlns:p14="http://schemas.microsoft.com/office/powerpoint/2010/main" val="1087990710"/>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FC1AD38-C8CB-B082-EADD-EE476AE91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820890">
            <a:off x="-5091601" y="-3642125"/>
            <a:ext cx="22054457" cy="14301932"/>
          </a:xfrm>
          <a:prstGeom prst="rect">
            <a:avLst/>
          </a:prstGeom>
        </p:spPr>
      </p:pic>
      <p:pic>
        <p:nvPicPr>
          <p:cNvPr id="11" name="Picture 10">
            <a:extLst>
              <a:ext uri="{FF2B5EF4-FFF2-40B4-BE49-F238E27FC236}">
                <a16:creationId xmlns:a16="http://schemas.microsoft.com/office/drawing/2014/main" id="{259B2E44-81C8-0014-1404-EABB2F4DC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489" y="215951"/>
            <a:ext cx="1143511" cy="914400"/>
          </a:xfrm>
          <a:prstGeom prst="rect">
            <a:avLst/>
          </a:prstGeom>
          <a:ln>
            <a:noFill/>
          </a:ln>
          <a:effectLst>
            <a:glow rad="317500">
              <a:schemeClr val="accent3">
                <a:satMod val="175000"/>
                <a:alpha val="9000"/>
              </a:schemeClr>
            </a:glow>
            <a:innerShdw blurRad="266700" dist="190500" dir="14400000">
              <a:prstClr val="black">
                <a:alpha val="76000"/>
              </a:prstClr>
            </a:innerShdw>
          </a:effectLst>
        </p:spPr>
      </p:pic>
      <p:sp>
        <p:nvSpPr>
          <p:cNvPr id="3" name="TextBox 2">
            <a:extLst>
              <a:ext uri="{FF2B5EF4-FFF2-40B4-BE49-F238E27FC236}">
                <a16:creationId xmlns:a16="http://schemas.microsoft.com/office/drawing/2014/main" id="{12C272C0-D63E-F15F-0659-0415DD88C24A}"/>
              </a:ext>
            </a:extLst>
          </p:cNvPr>
          <p:cNvSpPr txBox="1"/>
          <p:nvPr/>
        </p:nvSpPr>
        <p:spPr>
          <a:xfrm>
            <a:off x="277394" y="319208"/>
            <a:ext cx="10771095" cy="707886"/>
          </a:xfrm>
          <a:prstGeom prst="rect">
            <a:avLst/>
          </a:prstGeom>
          <a:noFill/>
        </p:spPr>
        <p:txBody>
          <a:bodyPr wrap="square" rtlCol="0">
            <a:spAutoFit/>
          </a:bodyPr>
          <a:lstStyle/>
          <a:p>
            <a:r>
              <a:rPr lang="en-GB" sz="2000" b="0" i="0" dirty="0">
                <a:solidFill>
                  <a:srgbClr val="D1D5DB"/>
                </a:solidFill>
                <a:effectLst/>
                <a:latin typeface="Aharoni" panose="02010803020104030203" pitchFamily="2" charset="-79"/>
                <a:cs typeface="Aharoni" panose="02010803020104030203" pitchFamily="2" charset="-79"/>
              </a:rPr>
              <a:t>Leveraging AI-Driven Behavior Biometrics for Real-time Student Attention and Participation Monitoring</a:t>
            </a:r>
            <a:endParaRPr lang="en-GB" sz="2000" b="0" i="0" dirty="0">
              <a:solidFill>
                <a:schemeClr val="bg1"/>
              </a:solidFill>
              <a:effectLst/>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E610EF88-0AA6-F8AA-EFD3-EC09D32FC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814" y="1911097"/>
            <a:ext cx="3422650" cy="3422650"/>
          </a:xfrm>
          <a:prstGeom prst="rect">
            <a:avLst/>
          </a:prstGeom>
        </p:spPr>
      </p:pic>
      <p:sp>
        <p:nvSpPr>
          <p:cNvPr id="9" name="Circle: Hollow 8">
            <a:extLst>
              <a:ext uri="{FF2B5EF4-FFF2-40B4-BE49-F238E27FC236}">
                <a16:creationId xmlns:a16="http://schemas.microsoft.com/office/drawing/2014/main" id="{4737E04E-065A-F86A-E42B-9CAE016135BD}"/>
              </a:ext>
            </a:extLst>
          </p:cNvPr>
          <p:cNvSpPr/>
          <p:nvPr/>
        </p:nvSpPr>
        <p:spPr>
          <a:xfrm>
            <a:off x="7908094" y="1233608"/>
            <a:ext cx="4944089" cy="4944089"/>
          </a:xfrm>
          <a:prstGeom prst="donut">
            <a:avLst>
              <a:gd name="adj" fmla="val 2164"/>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4" name="Picture 13">
            <a:extLst>
              <a:ext uri="{FF2B5EF4-FFF2-40B4-BE49-F238E27FC236}">
                <a16:creationId xmlns:a16="http://schemas.microsoft.com/office/drawing/2014/main" id="{559807C1-E87A-A409-B307-F78C4F24EAE1}"/>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1359377" y="5081687"/>
            <a:ext cx="917147" cy="917147"/>
          </a:xfrm>
          <a:prstGeom prst="rect">
            <a:avLst/>
          </a:prstGeom>
        </p:spPr>
      </p:pic>
      <p:pic>
        <p:nvPicPr>
          <p:cNvPr id="4" name="Picture 3">
            <a:extLst>
              <a:ext uri="{FF2B5EF4-FFF2-40B4-BE49-F238E27FC236}">
                <a16:creationId xmlns:a16="http://schemas.microsoft.com/office/drawing/2014/main" id="{93C2F0D3-93F5-9646-6AEC-AFC5BB3FA3BA}"/>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7560597" y="2928505"/>
            <a:ext cx="914400" cy="914400"/>
          </a:xfrm>
          <a:prstGeom prst="rect">
            <a:avLst/>
          </a:prstGeom>
        </p:spPr>
      </p:pic>
      <p:pic>
        <p:nvPicPr>
          <p:cNvPr id="12" name="Picture 11">
            <a:extLst>
              <a:ext uri="{FF2B5EF4-FFF2-40B4-BE49-F238E27FC236}">
                <a16:creationId xmlns:a16="http://schemas.microsoft.com/office/drawing/2014/main" id="{8D7D420F-6FF3-7123-0689-032947C4099F}"/>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8119084" y="4779155"/>
            <a:ext cx="914400" cy="914400"/>
          </a:xfrm>
          <a:prstGeom prst="rect">
            <a:avLst/>
          </a:prstGeom>
        </p:spPr>
      </p:pic>
      <p:pic>
        <p:nvPicPr>
          <p:cNvPr id="15" name="Picture 14">
            <a:extLst>
              <a:ext uri="{FF2B5EF4-FFF2-40B4-BE49-F238E27FC236}">
                <a16:creationId xmlns:a16="http://schemas.microsoft.com/office/drawing/2014/main" id="{C5FEDC06-17A9-40B2-2D1A-C4A2C6DF21BF}"/>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9775021" y="5592309"/>
            <a:ext cx="914400" cy="914400"/>
          </a:xfrm>
          <a:prstGeom prst="rect">
            <a:avLst/>
          </a:prstGeom>
        </p:spPr>
      </p:pic>
      <p:sp>
        <p:nvSpPr>
          <p:cNvPr id="5" name="TextBox 4">
            <a:extLst>
              <a:ext uri="{FF2B5EF4-FFF2-40B4-BE49-F238E27FC236}">
                <a16:creationId xmlns:a16="http://schemas.microsoft.com/office/drawing/2014/main" id="{1898856F-BA65-2A43-88F0-C2E420A11E04}"/>
              </a:ext>
            </a:extLst>
          </p:cNvPr>
          <p:cNvSpPr txBox="1"/>
          <p:nvPr/>
        </p:nvSpPr>
        <p:spPr>
          <a:xfrm>
            <a:off x="4115133" y="1587551"/>
            <a:ext cx="3160802" cy="584775"/>
          </a:xfrm>
          <a:prstGeom prst="rect">
            <a:avLst/>
          </a:prstGeom>
          <a:noFill/>
        </p:spPr>
        <p:txBody>
          <a:bodyPr wrap="none" rtlCol="0">
            <a:spAutoFit/>
          </a:bodyPr>
          <a:lstStyle/>
          <a:p>
            <a:r>
              <a:rPr lang="en-GB" sz="3200" dirty="0">
                <a:solidFill>
                  <a:schemeClr val="bg1"/>
                </a:solidFill>
              </a:rPr>
              <a:t>PROPOSED PAPER</a:t>
            </a:r>
            <a:endParaRPr lang="en-US" sz="3200" dirty="0">
              <a:solidFill>
                <a:schemeClr val="bg1"/>
              </a:solidFill>
            </a:endParaRPr>
          </a:p>
        </p:txBody>
      </p:sp>
      <p:sp>
        <p:nvSpPr>
          <p:cNvPr id="13" name="TextBox 12">
            <a:extLst>
              <a:ext uri="{FF2B5EF4-FFF2-40B4-BE49-F238E27FC236}">
                <a16:creationId xmlns:a16="http://schemas.microsoft.com/office/drawing/2014/main" id="{34417102-5909-9E9E-6913-7C3CAD0383FE}"/>
              </a:ext>
            </a:extLst>
          </p:cNvPr>
          <p:cNvSpPr txBox="1"/>
          <p:nvPr/>
        </p:nvSpPr>
        <p:spPr>
          <a:xfrm>
            <a:off x="24984" y="2924040"/>
            <a:ext cx="7019311" cy="461665"/>
          </a:xfrm>
          <a:prstGeom prst="rect">
            <a:avLst/>
          </a:prstGeom>
          <a:noFill/>
        </p:spPr>
        <p:txBody>
          <a:bodyPr wrap="square" rtlCol="0">
            <a:spAutoFit/>
          </a:bodyPr>
          <a:lstStyle/>
          <a:p>
            <a:pPr algn="r"/>
            <a:r>
              <a:rPr lang="en-GB" sz="2400" dirty="0">
                <a:solidFill>
                  <a:schemeClr val="bg1"/>
                </a:solidFill>
                <a:latin typeface="Aharoni" panose="02010803020104030203" pitchFamily="2" charset="-79"/>
                <a:cs typeface="Aharoni" panose="02010803020104030203" pitchFamily="2" charset="-79"/>
              </a:rPr>
              <a:t>QR</a:t>
            </a:r>
            <a:endParaRPr lang="en-US" sz="2400" dirty="0">
              <a:solidFill>
                <a:schemeClr val="bg1"/>
              </a:solidFill>
              <a:latin typeface="Aharoni" panose="02010803020104030203" pitchFamily="2" charset="-79"/>
              <a:cs typeface="Aharoni" panose="02010803020104030203" pitchFamily="2" charset="-79"/>
            </a:endParaRPr>
          </a:p>
        </p:txBody>
      </p:sp>
      <p:sp>
        <p:nvSpPr>
          <p:cNvPr id="22" name="TextBox 21">
            <a:extLst>
              <a:ext uri="{FF2B5EF4-FFF2-40B4-BE49-F238E27FC236}">
                <a16:creationId xmlns:a16="http://schemas.microsoft.com/office/drawing/2014/main" id="{1B63FBAE-FF6D-9522-473F-58FC472B32D2}"/>
              </a:ext>
            </a:extLst>
          </p:cNvPr>
          <p:cNvSpPr txBox="1"/>
          <p:nvPr/>
        </p:nvSpPr>
        <p:spPr>
          <a:xfrm>
            <a:off x="3086910" y="1587551"/>
            <a:ext cx="1035861" cy="523220"/>
          </a:xfrm>
          <a:prstGeom prst="rect">
            <a:avLst/>
          </a:prstGeom>
          <a:noFill/>
        </p:spPr>
        <p:txBody>
          <a:bodyPr wrap="none" rtlCol="0">
            <a:spAutoFit/>
          </a:bodyPr>
          <a:lstStyle/>
          <a:p>
            <a:r>
              <a:rPr lang="en-GB" sz="2800" dirty="0">
                <a:solidFill>
                  <a:schemeClr val="bg1"/>
                </a:solidFill>
              </a:rPr>
              <a:t>URL - </a:t>
            </a:r>
            <a:endParaRPr lang="en-US" sz="2800" dirty="0">
              <a:solidFill>
                <a:schemeClr val="bg1"/>
              </a:solidFill>
            </a:endParaRPr>
          </a:p>
        </p:txBody>
      </p:sp>
    </p:spTree>
    <p:extLst>
      <p:ext uri="{BB962C8B-B14F-4D97-AF65-F5344CB8AC3E}">
        <p14:creationId xmlns:p14="http://schemas.microsoft.com/office/powerpoint/2010/main" val="3597320733"/>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343</Words>
  <Application>Microsoft Office PowerPoint</Application>
  <PresentationFormat>Widescreen</PresentationFormat>
  <Paragraphs>61</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Aharoni</vt:lpstr>
      <vt:lpstr>Arial</vt:lpstr>
      <vt:lpstr>Calibri</vt:lpstr>
      <vt:lpstr>Calibri Light</vt:lpstr>
      <vt:lpstr>ElsevierGulliver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Srinivasan J.P</dc:creator>
  <cp:lastModifiedBy>Srinivasan J.P</cp:lastModifiedBy>
  <cp:revision>2</cp:revision>
  <dcterms:created xsi:type="dcterms:W3CDTF">2024-01-15T13:17:22Z</dcterms:created>
  <dcterms:modified xsi:type="dcterms:W3CDTF">2024-01-15T16:21:07Z</dcterms:modified>
</cp:coreProperties>
</file>